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D433"/>
    <a:srgbClr val="0E8C0D"/>
    <a:srgbClr val="29B34B"/>
    <a:srgbClr val="6ABCE7"/>
    <a:srgbClr val="354A5F"/>
    <a:srgbClr val="E6C133"/>
    <a:srgbClr val="EF7A24"/>
    <a:srgbClr val="FF9900"/>
    <a:srgbClr val="F47221"/>
    <a:srgbClr val="D859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15-Sep-18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15-Sep-18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15-Sep-18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15-Sep-18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15-Sep-18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15-Sep-18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15-Sep-18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15-Sep-18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15-Sep-18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15-Sep-18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15-Sep-18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15-Sep-18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15-Sep-18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15-Sep-18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15-Sep-18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15-Sep-18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15-Sep-18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100000">
              <a:schemeClr val="tx1">
                <a:lumMod val="85000"/>
              </a:schemeClr>
            </a:gs>
          </a:gsLst>
          <a:lin ang="5400000" scaled="1"/>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15-Sep-18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jp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15.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1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1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60000"/>
                <a:lumOff val="40000"/>
              </a:schemeClr>
            </a:gs>
            <a:gs pos="18000">
              <a:schemeClr val="accent5">
                <a:lumMod val="50000"/>
              </a:schemeClr>
            </a:gs>
            <a:gs pos="100000">
              <a:schemeClr val="bg2"/>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89420" y="1107586"/>
            <a:ext cx="4236636" cy="1493264"/>
          </a:xfrm>
        </p:spPr>
        <p:txBody>
          <a:bodyPr/>
          <a:lstStyle/>
          <a:p>
            <a:r>
              <a:rPr lang="en-US" dirty="0" smtClean="0"/>
              <a:t>									 </a:t>
            </a:r>
            <a:r>
              <a:rPr lang="en-US" dirty="0" smtClean="0">
                <a:solidFill>
                  <a:schemeClr val="bg1"/>
                </a:solidFill>
              </a:rPr>
              <a:t>3scale</a:t>
            </a:r>
            <a:r>
              <a:rPr lang="en-US" dirty="0" smtClean="0"/>
              <a:t> </a:t>
            </a:r>
            <a:endParaRPr lang="en-US" dirty="0"/>
          </a:p>
        </p:txBody>
      </p:sp>
      <p:sp>
        <p:nvSpPr>
          <p:cNvPr id="3" name="Subtitle 2"/>
          <p:cNvSpPr>
            <a:spLocks noGrp="1"/>
          </p:cNvSpPr>
          <p:nvPr>
            <p:ph type="subTitle" idx="1"/>
          </p:nvPr>
        </p:nvSpPr>
        <p:spPr>
          <a:xfrm>
            <a:off x="1841307" y="2100726"/>
            <a:ext cx="8825658" cy="861420"/>
          </a:xfrm>
        </p:spPr>
        <p:txBody>
          <a:bodyPr/>
          <a:lstStyle/>
          <a:p>
            <a:endParaRPr lang="en-US" dirty="0" smtClean="0"/>
          </a:p>
          <a:p>
            <a:r>
              <a:rPr lang="en-US" b="1" dirty="0" smtClean="0">
                <a:solidFill>
                  <a:srgbClr val="FF9900"/>
                </a:solidFill>
              </a:rPr>
              <a:t>Control API’s using redhat 3scale management platforms</a:t>
            </a:r>
            <a:endParaRPr lang="en-US" b="1" dirty="0">
              <a:solidFill>
                <a:srgbClr val="FF99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25" y="1300770"/>
            <a:ext cx="4129290" cy="1468192"/>
          </a:xfrm>
          <a:prstGeom prst="rect">
            <a:avLst/>
          </a:prstGeom>
        </p:spPr>
      </p:pic>
      <p:sp>
        <p:nvSpPr>
          <p:cNvPr id="5" name="TextBox 4"/>
          <p:cNvSpPr txBox="1"/>
          <p:nvPr/>
        </p:nvSpPr>
        <p:spPr>
          <a:xfrm>
            <a:off x="7738949" y="4486207"/>
            <a:ext cx="4022861" cy="1261884"/>
          </a:xfrm>
          <a:prstGeom prst="rect">
            <a:avLst/>
          </a:prstGeom>
          <a:noFill/>
        </p:spPr>
        <p:txBody>
          <a:bodyPr wrap="square" rtlCol="0">
            <a:spAutoFit/>
          </a:bodyPr>
          <a:lstStyle/>
          <a:p>
            <a:pPr algn="r"/>
            <a:r>
              <a:rPr lang="en-US" sz="2200" b="1" dirty="0" smtClean="0">
                <a:solidFill>
                  <a:schemeClr val="bg1"/>
                </a:solidFill>
              </a:rPr>
              <a:t>Anuruddha Perera</a:t>
            </a:r>
            <a:endParaRPr lang="en-US" sz="2200" b="1" dirty="0">
              <a:solidFill>
                <a:schemeClr val="bg1"/>
              </a:solidFill>
            </a:endParaRPr>
          </a:p>
          <a:p>
            <a:pPr algn="r"/>
            <a:r>
              <a:rPr lang="en-US" sz="2200" b="1" dirty="0" smtClean="0">
                <a:solidFill>
                  <a:schemeClr val="bg1"/>
                </a:solidFill>
              </a:rPr>
              <a:t>ITIO Cloud Platform</a:t>
            </a:r>
          </a:p>
          <a:p>
            <a:pPr algn="r"/>
            <a:endParaRPr lang="en-US" sz="1600" dirty="0"/>
          </a:p>
          <a:p>
            <a:pPr algn="r"/>
            <a:r>
              <a:rPr lang="en-US" sz="1600" b="1" dirty="0" smtClean="0">
                <a:solidFill>
                  <a:srgbClr val="FF9900"/>
                </a:solidFill>
              </a:rPr>
              <a:t>17</a:t>
            </a:r>
            <a:r>
              <a:rPr lang="en-US" sz="1600" b="1" baseline="30000" dirty="0" smtClean="0">
                <a:solidFill>
                  <a:srgbClr val="FF9900"/>
                </a:solidFill>
              </a:rPr>
              <a:t>th</a:t>
            </a:r>
            <a:r>
              <a:rPr lang="en-US" sz="1600" b="1" dirty="0" smtClean="0">
                <a:solidFill>
                  <a:srgbClr val="FF9900"/>
                </a:solidFill>
              </a:rPr>
              <a:t> / 18</a:t>
            </a:r>
            <a:r>
              <a:rPr lang="en-US" sz="1600" b="1" baseline="30000" dirty="0" smtClean="0">
                <a:solidFill>
                  <a:srgbClr val="FF9900"/>
                </a:solidFill>
              </a:rPr>
              <a:t>th </a:t>
            </a:r>
            <a:r>
              <a:rPr lang="en-US" sz="1600" b="1" dirty="0" smtClean="0">
                <a:solidFill>
                  <a:srgbClr val="FF9900"/>
                </a:solidFill>
              </a:rPr>
              <a:t> / 19</a:t>
            </a:r>
            <a:r>
              <a:rPr lang="en-US" sz="1600" b="1" baseline="30000" dirty="0" smtClean="0">
                <a:solidFill>
                  <a:srgbClr val="FF9900"/>
                </a:solidFill>
              </a:rPr>
              <a:t>th</a:t>
            </a:r>
            <a:r>
              <a:rPr lang="en-US" sz="1600" b="1" dirty="0" smtClean="0">
                <a:solidFill>
                  <a:srgbClr val="FF9900"/>
                </a:solidFill>
              </a:rPr>
              <a:t> – 09 – 2018 </a:t>
            </a:r>
            <a:endParaRPr lang="en-US" sz="1600" b="1" dirty="0">
              <a:solidFill>
                <a:srgbClr val="FF9900"/>
              </a:solidFill>
            </a:endParaRPr>
          </a:p>
        </p:txBody>
      </p:sp>
    </p:spTree>
    <p:extLst>
      <p:ext uri="{BB962C8B-B14F-4D97-AF65-F5344CB8AC3E}">
        <p14:creationId xmlns:p14="http://schemas.microsoft.com/office/powerpoint/2010/main" val="10458195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278494" y="3095725"/>
            <a:ext cx="1499420" cy="497903"/>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chemeClr val="accent4">
                    <a:lumMod val="50000"/>
                  </a:schemeClr>
                </a:solidFill>
              </a:rPr>
              <a:t>Red Hat 3Scale API Gateway</a:t>
            </a:r>
            <a:endParaRPr lang="en-US" dirty="0">
              <a:solidFill>
                <a:schemeClr val="accent4">
                  <a:lumMod val="50000"/>
                </a:schemeClr>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2901" y="2003525"/>
            <a:ext cx="1092200" cy="1092200"/>
          </a:xfrm>
        </p:spPr>
      </p:pic>
      <p:sp>
        <p:nvSpPr>
          <p:cNvPr id="5" name="TextBox 4"/>
          <p:cNvSpPr txBox="1"/>
          <p:nvPr/>
        </p:nvSpPr>
        <p:spPr>
          <a:xfrm>
            <a:off x="3101801" y="2930626"/>
            <a:ext cx="1456531" cy="461665"/>
          </a:xfrm>
          <a:prstGeom prst="rect">
            <a:avLst/>
          </a:prstGeom>
          <a:noFill/>
        </p:spPr>
        <p:txBody>
          <a:bodyPr wrap="square" rtlCol="0">
            <a:spAutoFit/>
          </a:bodyPr>
          <a:lstStyle/>
          <a:p>
            <a:r>
              <a:rPr lang="en-US" sz="1200" dirty="0" smtClean="0">
                <a:solidFill>
                  <a:schemeClr val="bg1"/>
                </a:solidFill>
              </a:rPr>
              <a:t>Developer</a:t>
            </a:r>
          </a:p>
          <a:p>
            <a:r>
              <a:rPr lang="en-US" sz="1200" dirty="0" smtClean="0">
                <a:solidFill>
                  <a:schemeClr val="bg1"/>
                </a:solidFill>
              </a:rPr>
              <a:t>Apps</a:t>
            </a:r>
            <a:endParaRPr lang="en-US" sz="1200"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961" y="3786717"/>
            <a:ext cx="1117600" cy="1071033"/>
          </a:xfrm>
          <a:prstGeom prst="rect">
            <a:avLst/>
          </a:prstGeom>
        </p:spPr>
      </p:pic>
      <p:sp>
        <p:nvSpPr>
          <p:cNvPr id="7" name="TextBox 6"/>
          <p:cNvSpPr txBox="1"/>
          <p:nvPr/>
        </p:nvSpPr>
        <p:spPr>
          <a:xfrm>
            <a:off x="3101800" y="4798202"/>
            <a:ext cx="1456531" cy="461665"/>
          </a:xfrm>
          <a:prstGeom prst="rect">
            <a:avLst/>
          </a:prstGeom>
          <a:noFill/>
        </p:spPr>
        <p:txBody>
          <a:bodyPr wrap="square" rtlCol="0">
            <a:spAutoFit/>
          </a:bodyPr>
          <a:lstStyle/>
          <a:p>
            <a:r>
              <a:rPr lang="en-US" sz="1200" dirty="0" smtClean="0">
                <a:solidFill>
                  <a:schemeClr val="bg1"/>
                </a:solidFill>
              </a:rPr>
              <a:t>Mobile</a:t>
            </a:r>
          </a:p>
          <a:p>
            <a:r>
              <a:rPr lang="en-US" sz="1200" dirty="0" smtClean="0">
                <a:solidFill>
                  <a:schemeClr val="bg1"/>
                </a:solidFill>
              </a:rPr>
              <a:t>Apps </a:t>
            </a:r>
            <a:endParaRPr lang="en-US" sz="1200" dirty="0">
              <a:solidFill>
                <a:schemeClr val="bg1"/>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3820" y="2903594"/>
            <a:ext cx="1101499" cy="85044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3819" y="3804525"/>
            <a:ext cx="1101499" cy="850449"/>
          </a:xfrm>
          <a:prstGeom prst="rect">
            <a:avLst/>
          </a:prstGeom>
        </p:spPr>
      </p:pic>
      <p:sp>
        <p:nvSpPr>
          <p:cNvPr id="10" name="TextBox 9"/>
          <p:cNvSpPr txBox="1"/>
          <p:nvPr/>
        </p:nvSpPr>
        <p:spPr>
          <a:xfrm>
            <a:off x="8448637" y="4521203"/>
            <a:ext cx="1456531" cy="276999"/>
          </a:xfrm>
          <a:prstGeom prst="rect">
            <a:avLst/>
          </a:prstGeom>
          <a:noFill/>
        </p:spPr>
        <p:txBody>
          <a:bodyPr wrap="square" rtlCol="0">
            <a:spAutoFit/>
          </a:bodyPr>
          <a:lstStyle/>
          <a:p>
            <a:r>
              <a:rPr lang="en-US" sz="1200" dirty="0" smtClean="0">
                <a:solidFill>
                  <a:schemeClr val="bg1"/>
                </a:solidFill>
              </a:rPr>
              <a:t>Infrastructure</a:t>
            </a:r>
            <a:endParaRPr lang="en-US" sz="1200" dirty="0">
              <a:solidFill>
                <a:schemeClr val="bg1"/>
              </a:solidFil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4778" y="1737850"/>
            <a:ext cx="1101499" cy="850449"/>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7395" y="1852143"/>
            <a:ext cx="1101499" cy="850449"/>
          </a:xfrm>
          <a:prstGeom prst="rect">
            <a:avLst/>
          </a:prstGeom>
        </p:spPr>
      </p:pic>
      <p:sp>
        <p:nvSpPr>
          <p:cNvPr id="13" name="TextBox 12"/>
          <p:cNvSpPr txBox="1"/>
          <p:nvPr/>
        </p:nvSpPr>
        <p:spPr>
          <a:xfrm>
            <a:off x="8330256" y="1438521"/>
            <a:ext cx="1524681" cy="276999"/>
          </a:xfrm>
          <a:prstGeom prst="rect">
            <a:avLst/>
          </a:prstGeom>
          <a:noFill/>
        </p:spPr>
        <p:txBody>
          <a:bodyPr wrap="square" rtlCol="0">
            <a:spAutoFit/>
          </a:bodyPr>
          <a:lstStyle/>
          <a:p>
            <a:r>
              <a:rPr lang="en-US" sz="1200" dirty="0" smtClean="0">
                <a:solidFill>
                  <a:schemeClr val="bg1"/>
                </a:solidFill>
              </a:rPr>
              <a:t>Your API Backend</a:t>
            </a:r>
            <a:endParaRPr lang="en-US" sz="1200" dirty="0">
              <a:solidFill>
                <a:schemeClr val="bg1"/>
              </a:solidFill>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8943" y="3593628"/>
            <a:ext cx="1401697" cy="1113797"/>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1539" y="3110044"/>
            <a:ext cx="1476375" cy="458771"/>
          </a:xfrm>
          <a:prstGeom prst="rect">
            <a:avLst/>
          </a:prstGeom>
        </p:spPr>
      </p:pic>
      <p:sp>
        <p:nvSpPr>
          <p:cNvPr id="16" name="TextBox 15"/>
          <p:cNvSpPr txBox="1"/>
          <p:nvPr/>
        </p:nvSpPr>
        <p:spPr>
          <a:xfrm>
            <a:off x="5256534" y="4662864"/>
            <a:ext cx="1456531" cy="276999"/>
          </a:xfrm>
          <a:prstGeom prst="rect">
            <a:avLst/>
          </a:prstGeom>
          <a:noFill/>
        </p:spPr>
        <p:txBody>
          <a:bodyPr wrap="square" rtlCol="0">
            <a:spAutoFit/>
          </a:bodyPr>
          <a:lstStyle/>
          <a:p>
            <a:r>
              <a:rPr lang="en-US" sz="1200" dirty="0" smtClean="0">
                <a:solidFill>
                  <a:schemeClr val="bg1"/>
                </a:solidFill>
              </a:rPr>
              <a:t>API Gateways</a:t>
            </a:r>
            <a:endParaRPr lang="en-US" sz="1200" dirty="0">
              <a:solidFill>
                <a:schemeClr val="bg1"/>
              </a:solidFill>
            </a:endParaRP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3820" y="1995623"/>
            <a:ext cx="1101499" cy="850449"/>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12809" y="5238425"/>
            <a:ext cx="1078268" cy="1059958"/>
          </a:xfrm>
          <a:prstGeom prst="rect">
            <a:avLst/>
          </a:prstGeom>
        </p:spPr>
      </p:pic>
      <p:sp>
        <p:nvSpPr>
          <p:cNvPr id="22" name="TextBox 21"/>
          <p:cNvSpPr txBox="1"/>
          <p:nvPr/>
        </p:nvSpPr>
        <p:spPr>
          <a:xfrm>
            <a:off x="8059418" y="6296365"/>
            <a:ext cx="2212721" cy="276999"/>
          </a:xfrm>
          <a:prstGeom prst="rect">
            <a:avLst/>
          </a:prstGeom>
          <a:noFill/>
        </p:spPr>
        <p:txBody>
          <a:bodyPr wrap="square" rtlCol="0">
            <a:spAutoFit/>
          </a:bodyPr>
          <a:lstStyle/>
          <a:p>
            <a:r>
              <a:rPr lang="en-US" sz="1200" dirty="0" smtClean="0">
                <a:solidFill>
                  <a:schemeClr val="bg1"/>
                </a:solidFill>
              </a:rPr>
              <a:t>Branded Developer Portal</a:t>
            </a:r>
            <a:endParaRPr lang="en-US" sz="1200" dirty="0">
              <a:solidFill>
                <a:schemeClr val="bg1"/>
              </a:solidFill>
            </a:endParaRPr>
          </a:p>
        </p:txBody>
      </p:sp>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118893" y="5421424"/>
            <a:ext cx="1511750" cy="755875"/>
          </a:xfrm>
          <a:prstGeom prst="rect">
            <a:avLst/>
          </a:prstGeom>
        </p:spPr>
      </p:pic>
      <p:sp>
        <p:nvSpPr>
          <p:cNvPr id="24" name="TextBox 23"/>
          <p:cNvSpPr txBox="1"/>
          <p:nvPr/>
        </p:nvSpPr>
        <p:spPr>
          <a:xfrm>
            <a:off x="5369804" y="6157865"/>
            <a:ext cx="1456531" cy="276999"/>
          </a:xfrm>
          <a:prstGeom prst="rect">
            <a:avLst/>
          </a:prstGeom>
          <a:noFill/>
        </p:spPr>
        <p:txBody>
          <a:bodyPr wrap="square" rtlCol="0">
            <a:spAutoFit/>
          </a:bodyPr>
          <a:lstStyle/>
          <a:p>
            <a:r>
              <a:rPr lang="en-US" sz="1200" dirty="0" smtClean="0">
                <a:solidFill>
                  <a:schemeClr val="bg1"/>
                </a:solidFill>
              </a:rPr>
              <a:t>Developers</a:t>
            </a:r>
            <a:endParaRPr lang="en-US" sz="1200" dirty="0">
              <a:solidFill>
                <a:schemeClr val="bg1"/>
              </a:solidFill>
            </a:endParaRPr>
          </a:p>
        </p:txBody>
      </p:sp>
      <p:cxnSp>
        <p:nvCxnSpPr>
          <p:cNvPr id="26" name="Straight Arrow Connector 25"/>
          <p:cNvCxnSpPr/>
          <p:nvPr/>
        </p:nvCxnSpPr>
        <p:spPr>
          <a:xfrm>
            <a:off x="4267200" y="2877982"/>
            <a:ext cx="851693" cy="0"/>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276877" y="4322233"/>
            <a:ext cx="851693" cy="0"/>
          </a:xfrm>
          <a:prstGeom prst="straightConnector1">
            <a:avLst/>
          </a:prstGeom>
          <a:ln w="381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urved Left Arrow 31"/>
          <p:cNvSpPr/>
          <p:nvPr/>
        </p:nvSpPr>
        <p:spPr>
          <a:xfrm>
            <a:off x="9679886" y="4659489"/>
            <a:ext cx="381000" cy="115801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11816" y="3029141"/>
            <a:ext cx="839522" cy="1188003"/>
          </a:xfrm>
          <a:prstGeom prst="rect">
            <a:avLst/>
          </a:prstGeom>
        </p:spPr>
      </p:pic>
      <p:sp>
        <p:nvSpPr>
          <p:cNvPr id="34" name="TextBox 33"/>
          <p:cNvSpPr txBox="1"/>
          <p:nvPr/>
        </p:nvSpPr>
        <p:spPr>
          <a:xfrm>
            <a:off x="10581087" y="3986312"/>
            <a:ext cx="1456531" cy="461665"/>
          </a:xfrm>
          <a:prstGeom prst="rect">
            <a:avLst/>
          </a:prstGeom>
          <a:noFill/>
        </p:spPr>
        <p:txBody>
          <a:bodyPr wrap="square" rtlCol="0">
            <a:spAutoFit/>
          </a:bodyPr>
          <a:lstStyle/>
          <a:p>
            <a:r>
              <a:rPr lang="en-US" sz="1200" dirty="0" smtClean="0">
                <a:solidFill>
                  <a:schemeClr val="bg1"/>
                </a:solidFill>
              </a:rPr>
              <a:t>Real time Admin Console</a:t>
            </a:r>
            <a:endParaRPr lang="en-US" sz="1200" dirty="0">
              <a:solidFill>
                <a:schemeClr val="bg1"/>
              </a:solidFill>
            </a:endParaRPr>
          </a:p>
        </p:txBody>
      </p:sp>
      <p:sp>
        <p:nvSpPr>
          <p:cNvPr id="35" name="Curved Left Arrow 34"/>
          <p:cNvSpPr/>
          <p:nvPr/>
        </p:nvSpPr>
        <p:spPr>
          <a:xfrm rot="5400000" flipV="1">
            <a:off x="10390587" y="4032781"/>
            <a:ext cx="381000" cy="124438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TextBox 35"/>
          <p:cNvSpPr txBox="1"/>
          <p:nvPr/>
        </p:nvSpPr>
        <p:spPr>
          <a:xfrm>
            <a:off x="6595234" y="3874899"/>
            <a:ext cx="1456531" cy="276999"/>
          </a:xfrm>
          <a:prstGeom prst="rect">
            <a:avLst/>
          </a:prstGeom>
          <a:noFill/>
        </p:spPr>
        <p:txBody>
          <a:bodyPr wrap="square" rtlCol="0">
            <a:spAutoFit/>
          </a:bodyPr>
          <a:lstStyle/>
          <a:p>
            <a:r>
              <a:rPr lang="en-US" sz="1200" dirty="0" smtClean="0">
                <a:solidFill>
                  <a:schemeClr val="bg1"/>
                </a:solidFill>
              </a:rPr>
              <a:t>Sync /Authorize</a:t>
            </a:r>
            <a:endParaRPr lang="en-US" sz="1200" dirty="0">
              <a:solidFill>
                <a:schemeClr val="bg1"/>
              </a:solidFill>
            </a:endParaRPr>
          </a:p>
        </p:txBody>
      </p:sp>
      <p:sp>
        <p:nvSpPr>
          <p:cNvPr id="17" name="TextBox 16"/>
          <p:cNvSpPr txBox="1"/>
          <p:nvPr/>
        </p:nvSpPr>
        <p:spPr>
          <a:xfrm>
            <a:off x="81559" y="2276391"/>
            <a:ext cx="2732824" cy="3539430"/>
          </a:xfrm>
          <a:prstGeom prst="rect">
            <a:avLst/>
          </a:prstGeom>
          <a:noFill/>
        </p:spPr>
        <p:txBody>
          <a:bodyPr wrap="square" rtlCol="0">
            <a:spAutoFit/>
          </a:bodyPr>
          <a:lstStyle/>
          <a:p>
            <a:r>
              <a:rPr lang="en-US" sz="1600" dirty="0" smtClean="0">
                <a:solidFill>
                  <a:schemeClr val="accent4">
                    <a:lumMod val="75000"/>
                  </a:schemeClr>
                </a:solidFill>
              </a:rPr>
              <a:t>On premise traffic control, cloud management benefits</a:t>
            </a:r>
          </a:p>
          <a:p>
            <a:endParaRPr lang="en-US" sz="1600" dirty="0">
              <a:solidFill>
                <a:schemeClr val="accent4">
                  <a:lumMod val="75000"/>
                </a:schemeClr>
              </a:solidFill>
            </a:endParaRPr>
          </a:p>
          <a:p>
            <a:pPr marL="285750" indent="-285750">
              <a:buFont typeface="Wingdings" panose="05000000000000000000" pitchFamily="2" charset="2"/>
              <a:buChar char="§"/>
            </a:pPr>
            <a:r>
              <a:rPr lang="en-US" sz="1600" dirty="0" smtClean="0">
                <a:solidFill>
                  <a:schemeClr val="accent4">
                    <a:lumMod val="75000"/>
                  </a:schemeClr>
                </a:solidFill>
              </a:rPr>
              <a:t>Scalability</a:t>
            </a:r>
          </a:p>
          <a:p>
            <a:pPr marL="285750" indent="-285750">
              <a:buFont typeface="Wingdings" panose="05000000000000000000" pitchFamily="2" charset="2"/>
              <a:buChar char="§"/>
            </a:pPr>
            <a:endParaRPr lang="en-US" sz="1600" dirty="0">
              <a:solidFill>
                <a:schemeClr val="accent4">
                  <a:lumMod val="75000"/>
                </a:schemeClr>
              </a:solidFill>
            </a:endParaRPr>
          </a:p>
          <a:p>
            <a:pPr marL="285750" indent="-285750">
              <a:buFont typeface="Wingdings" panose="05000000000000000000" pitchFamily="2" charset="2"/>
              <a:buChar char="§"/>
            </a:pPr>
            <a:r>
              <a:rPr lang="en-US" sz="1600" dirty="0" smtClean="0">
                <a:solidFill>
                  <a:schemeClr val="accent4">
                    <a:lumMod val="75000"/>
                  </a:schemeClr>
                </a:solidFill>
              </a:rPr>
              <a:t>High performance, low latency</a:t>
            </a:r>
          </a:p>
          <a:p>
            <a:pPr marL="285750" indent="-285750">
              <a:buFont typeface="Wingdings" panose="05000000000000000000" pitchFamily="2" charset="2"/>
              <a:buChar char="§"/>
            </a:pPr>
            <a:endParaRPr lang="en-US" sz="1600" dirty="0">
              <a:solidFill>
                <a:schemeClr val="accent4">
                  <a:lumMod val="75000"/>
                </a:schemeClr>
              </a:solidFill>
            </a:endParaRPr>
          </a:p>
          <a:p>
            <a:pPr marL="285750" indent="-285750">
              <a:buFont typeface="Wingdings" panose="05000000000000000000" pitchFamily="2" charset="2"/>
              <a:buChar char="§"/>
            </a:pPr>
            <a:r>
              <a:rPr lang="en-US" sz="1600" dirty="0" smtClean="0">
                <a:solidFill>
                  <a:schemeClr val="accent4">
                    <a:lumMod val="75000"/>
                  </a:schemeClr>
                </a:solidFill>
              </a:rPr>
              <a:t>Privacy and security</a:t>
            </a:r>
          </a:p>
          <a:p>
            <a:pPr marL="285750" indent="-285750">
              <a:buFont typeface="Wingdings" panose="05000000000000000000" pitchFamily="2" charset="2"/>
              <a:buChar char="§"/>
            </a:pPr>
            <a:endParaRPr lang="en-US" sz="1600" dirty="0">
              <a:solidFill>
                <a:schemeClr val="accent4">
                  <a:lumMod val="75000"/>
                </a:schemeClr>
              </a:solidFill>
            </a:endParaRPr>
          </a:p>
          <a:p>
            <a:pPr marL="285750" indent="-285750">
              <a:buFont typeface="Wingdings" panose="05000000000000000000" pitchFamily="2" charset="2"/>
              <a:buChar char="§"/>
            </a:pPr>
            <a:r>
              <a:rPr lang="en-US" sz="1600" dirty="0" smtClean="0">
                <a:solidFill>
                  <a:schemeClr val="accent4">
                    <a:lumMod val="75000"/>
                  </a:schemeClr>
                </a:solidFill>
              </a:rPr>
              <a:t>Control</a:t>
            </a:r>
          </a:p>
          <a:p>
            <a:pPr marL="285750" indent="-285750">
              <a:buFont typeface="Wingdings" panose="05000000000000000000" pitchFamily="2" charset="2"/>
              <a:buChar char="§"/>
            </a:pPr>
            <a:endParaRPr lang="en-US" sz="1600" dirty="0">
              <a:solidFill>
                <a:schemeClr val="accent4">
                  <a:lumMod val="75000"/>
                </a:schemeClr>
              </a:solidFill>
            </a:endParaRPr>
          </a:p>
          <a:p>
            <a:pPr marL="285750" indent="-285750">
              <a:buFont typeface="Wingdings" panose="05000000000000000000" pitchFamily="2" charset="2"/>
              <a:buChar char="§"/>
            </a:pPr>
            <a:r>
              <a:rPr lang="en-US" sz="1600" dirty="0" smtClean="0">
                <a:solidFill>
                  <a:schemeClr val="accent4">
                    <a:lumMod val="75000"/>
                  </a:schemeClr>
                </a:solidFill>
              </a:rPr>
              <a:t>Flexibility</a:t>
            </a:r>
            <a:endParaRPr lang="en-US" sz="1600" dirty="0">
              <a:solidFill>
                <a:schemeClr val="accent4">
                  <a:lumMod val="75000"/>
                </a:schemeClr>
              </a:solidFill>
            </a:endParaRPr>
          </a:p>
        </p:txBody>
      </p:sp>
      <p:cxnSp>
        <p:nvCxnSpPr>
          <p:cNvPr id="20" name="Straight Arrow Connector 19"/>
          <p:cNvCxnSpPr/>
          <p:nvPr/>
        </p:nvCxnSpPr>
        <p:spPr>
          <a:xfrm>
            <a:off x="6836464" y="3754043"/>
            <a:ext cx="851693"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839213" y="5648812"/>
            <a:ext cx="851693"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Curved Left Arrow 37"/>
          <p:cNvSpPr/>
          <p:nvPr/>
        </p:nvSpPr>
        <p:spPr>
          <a:xfrm flipV="1">
            <a:off x="10036453" y="1988248"/>
            <a:ext cx="381000" cy="124438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735433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9854" y="2743199"/>
            <a:ext cx="9710670" cy="2585323"/>
          </a:xfrm>
          <a:prstGeom prst="rect">
            <a:avLst/>
          </a:prstGeom>
          <a:noFill/>
        </p:spPr>
        <p:txBody>
          <a:bodyPr wrap="square" rtlCol="0">
            <a:spAutoFit/>
          </a:bodyPr>
          <a:lstStyle/>
          <a:p>
            <a:r>
              <a:rPr lang="en-US" sz="5400" dirty="0" smtClean="0">
                <a:solidFill>
                  <a:schemeClr val="accent4">
                    <a:lumMod val="50000"/>
                  </a:schemeClr>
                </a:solidFill>
              </a:rPr>
              <a:t>THE API</a:t>
            </a:r>
          </a:p>
          <a:p>
            <a:r>
              <a:rPr lang="en-US" sz="5400" dirty="0" smtClean="0">
                <a:solidFill>
                  <a:schemeClr val="accent4">
                    <a:lumMod val="50000"/>
                  </a:schemeClr>
                </a:solidFill>
              </a:rPr>
              <a:t>MANAGEMENT</a:t>
            </a:r>
          </a:p>
          <a:p>
            <a:r>
              <a:rPr lang="en-US" sz="5400" dirty="0" smtClean="0">
                <a:solidFill>
                  <a:schemeClr val="accent4">
                    <a:lumMod val="50000"/>
                  </a:schemeClr>
                </a:solidFill>
              </a:rPr>
              <a:t>STACK</a:t>
            </a:r>
            <a:endParaRPr lang="en-US" sz="5400" dirty="0">
              <a:solidFill>
                <a:schemeClr val="accent4">
                  <a:lumMod val="50000"/>
                </a:schemeClr>
              </a:solidFill>
            </a:endParaRPr>
          </a:p>
        </p:txBody>
      </p:sp>
    </p:spTree>
    <p:extLst>
      <p:ext uri="{BB962C8B-B14F-4D97-AF65-F5344CB8AC3E}">
        <p14:creationId xmlns:p14="http://schemas.microsoft.com/office/powerpoint/2010/main" val="19448998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4">
                    <a:lumMod val="50000"/>
                  </a:schemeClr>
                </a:solidFill>
              </a:rPr>
              <a:t>The 3Scale API Management Stack</a:t>
            </a:r>
            <a:endParaRPr lang="en-US" dirty="0">
              <a:solidFill>
                <a:schemeClr val="accent4">
                  <a:lumMod val="50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456" y="1474756"/>
            <a:ext cx="956534" cy="756983"/>
          </a:xfrm>
          <a:prstGeom prst="rect">
            <a:avLst/>
          </a:prstGeom>
        </p:spPr>
      </p:pic>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81872" y="1337019"/>
            <a:ext cx="990801" cy="1032456"/>
          </a:xfrm>
        </p:spPr>
      </p:pic>
      <p:sp>
        <p:nvSpPr>
          <p:cNvPr id="8" name="TextBox 7"/>
          <p:cNvSpPr txBox="1"/>
          <p:nvPr/>
        </p:nvSpPr>
        <p:spPr>
          <a:xfrm>
            <a:off x="646111" y="2231739"/>
            <a:ext cx="1150879" cy="261610"/>
          </a:xfrm>
          <a:prstGeom prst="rect">
            <a:avLst/>
          </a:prstGeom>
          <a:noFill/>
        </p:spPr>
        <p:txBody>
          <a:bodyPr wrap="square" rtlCol="0">
            <a:spAutoFit/>
          </a:bodyPr>
          <a:lstStyle/>
          <a:p>
            <a:r>
              <a:rPr lang="en-US" sz="1100" dirty="0" smtClean="0">
                <a:solidFill>
                  <a:schemeClr val="accent4">
                    <a:lumMod val="50000"/>
                  </a:schemeClr>
                </a:solidFill>
              </a:rPr>
              <a:t>Mobile Apps</a:t>
            </a:r>
            <a:endParaRPr lang="en-US" sz="1100" dirty="0">
              <a:solidFill>
                <a:schemeClr val="accent4">
                  <a:lumMod val="50000"/>
                </a:schemeClr>
              </a:solidFill>
            </a:endParaRPr>
          </a:p>
        </p:txBody>
      </p:sp>
      <p:sp>
        <p:nvSpPr>
          <p:cNvPr id="9" name="TextBox 8"/>
          <p:cNvSpPr txBox="1"/>
          <p:nvPr/>
        </p:nvSpPr>
        <p:spPr>
          <a:xfrm>
            <a:off x="2170289" y="2238670"/>
            <a:ext cx="1150879" cy="261610"/>
          </a:xfrm>
          <a:prstGeom prst="rect">
            <a:avLst/>
          </a:prstGeom>
          <a:noFill/>
        </p:spPr>
        <p:txBody>
          <a:bodyPr wrap="square" rtlCol="0">
            <a:spAutoFit/>
          </a:bodyPr>
          <a:lstStyle/>
          <a:p>
            <a:r>
              <a:rPr lang="en-US" sz="1100" dirty="0" smtClean="0">
                <a:solidFill>
                  <a:schemeClr val="accent4">
                    <a:lumMod val="50000"/>
                  </a:schemeClr>
                </a:solidFill>
              </a:rPr>
              <a:t>Server Apps</a:t>
            </a:r>
            <a:endParaRPr lang="en-US" sz="1100" dirty="0">
              <a:solidFill>
                <a:schemeClr val="accent4">
                  <a:lumMod val="50000"/>
                </a:schemeClr>
              </a:solidFill>
            </a:endParaRPr>
          </a:p>
        </p:txBody>
      </p:sp>
      <p:sp>
        <p:nvSpPr>
          <p:cNvPr id="10" name="Flowchart: Alternate Process 9"/>
          <p:cNvSpPr/>
          <p:nvPr/>
        </p:nvSpPr>
        <p:spPr>
          <a:xfrm>
            <a:off x="691961" y="3253777"/>
            <a:ext cx="2480712" cy="970494"/>
          </a:xfrm>
          <a:prstGeom prst="flowChartAlternateProcess">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4846" y="3310956"/>
            <a:ext cx="1554941" cy="483185"/>
          </a:xfrm>
          <a:prstGeom prst="rect">
            <a:avLst/>
          </a:prstGeom>
        </p:spPr>
      </p:pic>
      <p:sp>
        <p:nvSpPr>
          <p:cNvPr id="12" name="TextBox 11"/>
          <p:cNvSpPr txBox="1"/>
          <p:nvPr/>
        </p:nvSpPr>
        <p:spPr>
          <a:xfrm>
            <a:off x="1318723" y="3851321"/>
            <a:ext cx="1305019" cy="261610"/>
          </a:xfrm>
          <a:prstGeom prst="rect">
            <a:avLst/>
          </a:prstGeom>
          <a:noFill/>
        </p:spPr>
        <p:txBody>
          <a:bodyPr wrap="square" rtlCol="0">
            <a:spAutoFit/>
          </a:bodyPr>
          <a:lstStyle/>
          <a:p>
            <a:r>
              <a:rPr lang="en-US" sz="1100" dirty="0" smtClean="0">
                <a:solidFill>
                  <a:schemeClr val="bg1">
                    <a:lumMod val="75000"/>
                    <a:lumOff val="25000"/>
                  </a:schemeClr>
                </a:solidFill>
              </a:rPr>
              <a:t>Traffic Manager</a:t>
            </a:r>
            <a:endParaRPr lang="en-US" sz="1100" dirty="0">
              <a:solidFill>
                <a:schemeClr val="bg1">
                  <a:lumMod val="75000"/>
                  <a:lumOff val="25000"/>
                </a:schemeClr>
              </a:solidFill>
            </a:endParaRPr>
          </a:p>
        </p:txBody>
      </p:sp>
      <p:sp>
        <p:nvSpPr>
          <p:cNvPr id="13" name="Flowchart: Alternate Process 12"/>
          <p:cNvSpPr/>
          <p:nvPr/>
        </p:nvSpPr>
        <p:spPr>
          <a:xfrm>
            <a:off x="691960" y="4275815"/>
            <a:ext cx="2480712" cy="424974"/>
          </a:xfrm>
          <a:prstGeom prst="flowChartAlternateProcess">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691930" y="4357497"/>
            <a:ext cx="1305019" cy="261610"/>
          </a:xfrm>
          <a:prstGeom prst="rect">
            <a:avLst/>
          </a:prstGeom>
          <a:noFill/>
        </p:spPr>
        <p:txBody>
          <a:bodyPr wrap="square" rtlCol="0">
            <a:spAutoFit/>
          </a:bodyPr>
          <a:lstStyle/>
          <a:p>
            <a:r>
              <a:rPr lang="en-US" sz="1100" dirty="0" smtClean="0">
                <a:solidFill>
                  <a:schemeClr val="bg1">
                    <a:lumMod val="75000"/>
                    <a:lumOff val="25000"/>
                  </a:schemeClr>
                </a:solidFill>
              </a:rPr>
              <a:t>API</a:t>
            </a:r>
            <a:endParaRPr lang="en-US" sz="1100" dirty="0">
              <a:solidFill>
                <a:schemeClr val="bg1">
                  <a:lumMod val="75000"/>
                  <a:lumOff val="25000"/>
                </a:schemeClr>
              </a:solidFill>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021" y="4295721"/>
            <a:ext cx="385162" cy="385162"/>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8846" y="4295721"/>
            <a:ext cx="385162" cy="385162"/>
          </a:xfrm>
          <a:prstGeom prst="rect">
            <a:avLst/>
          </a:prstGeom>
        </p:spPr>
      </p:pic>
      <p:sp>
        <p:nvSpPr>
          <p:cNvPr id="17" name="Flowchart: Alternate Process 16"/>
          <p:cNvSpPr/>
          <p:nvPr/>
        </p:nvSpPr>
        <p:spPr>
          <a:xfrm>
            <a:off x="691960" y="4782470"/>
            <a:ext cx="2480712" cy="1914543"/>
          </a:xfrm>
          <a:prstGeom prst="flowChartAlternateProcess">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421754" y="4973765"/>
            <a:ext cx="1305019" cy="261610"/>
          </a:xfrm>
          <a:prstGeom prst="rect">
            <a:avLst/>
          </a:prstGeom>
          <a:noFill/>
        </p:spPr>
        <p:txBody>
          <a:bodyPr wrap="square" rtlCol="0">
            <a:spAutoFit/>
          </a:bodyPr>
          <a:lstStyle/>
          <a:p>
            <a:r>
              <a:rPr lang="en-US" sz="1100" dirty="0" smtClean="0">
                <a:solidFill>
                  <a:schemeClr val="bg1"/>
                </a:solidFill>
              </a:rPr>
              <a:t>Applications</a:t>
            </a:r>
            <a:endParaRPr lang="en-US" sz="1100" dirty="0">
              <a:solidFill>
                <a:schemeClr val="bg1"/>
              </a:solidFill>
            </a:endParaRPr>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4226" y="5317056"/>
            <a:ext cx="1516180" cy="1236946"/>
          </a:xfrm>
          <a:prstGeom prst="rect">
            <a:avLst/>
          </a:prstGeom>
        </p:spPr>
      </p:pic>
      <p:sp>
        <p:nvSpPr>
          <p:cNvPr id="20" name="Right Arrow 19"/>
          <p:cNvSpPr/>
          <p:nvPr/>
        </p:nvSpPr>
        <p:spPr>
          <a:xfrm>
            <a:off x="3321002" y="3184509"/>
            <a:ext cx="2292439" cy="48524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TextBox 21"/>
          <p:cNvSpPr txBox="1"/>
          <p:nvPr/>
        </p:nvSpPr>
        <p:spPr>
          <a:xfrm>
            <a:off x="3321924" y="3601718"/>
            <a:ext cx="2228212" cy="261610"/>
          </a:xfrm>
          <a:prstGeom prst="rect">
            <a:avLst/>
          </a:prstGeom>
          <a:noFill/>
        </p:spPr>
        <p:txBody>
          <a:bodyPr wrap="square" rtlCol="0">
            <a:spAutoFit/>
          </a:bodyPr>
          <a:lstStyle/>
          <a:p>
            <a:pPr algn="ctr"/>
            <a:r>
              <a:rPr lang="en-US" sz="1100" dirty="0">
                <a:solidFill>
                  <a:schemeClr val="accent4">
                    <a:lumMod val="50000"/>
                  </a:schemeClr>
                </a:solidFill>
              </a:rPr>
              <a:t>Security usage and rate limits</a:t>
            </a:r>
            <a:endParaRPr lang="en-US" sz="1100" dirty="0">
              <a:solidFill>
                <a:schemeClr val="accent4">
                  <a:lumMod val="50000"/>
                </a:schemeClr>
              </a:solidFill>
            </a:endParaRPr>
          </a:p>
        </p:txBody>
      </p:sp>
      <p:sp>
        <p:nvSpPr>
          <p:cNvPr id="23" name="Left Arrow 22"/>
          <p:cNvSpPr/>
          <p:nvPr/>
        </p:nvSpPr>
        <p:spPr>
          <a:xfrm>
            <a:off x="3321168" y="3794141"/>
            <a:ext cx="2266682" cy="3739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4" name="TextBox 23"/>
          <p:cNvSpPr txBox="1"/>
          <p:nvPr/>
        </p:nvSpPr>
        <p:spPr>
          <a:xfrm>
            <a:off x="3891781" y="3302031"/>
            <a:ext cx="1150879" cy="261610"/>
          </a:xfrm>
          <a:prstGeom prst="rect">
            <a:avLst/>
          </a:prstGeom>
          <a:noFill/>
        </p:spPr>
        <p:txBody>
          <a:bodyPr wrap="square" rtlCol="0">
            <a:spAutoFit/>
          </a:bodyPr>
          <a:lstStyle/>
          <a:p>
            <a:r>
              <a:rPr lang="en-US" sz="1100" dirty="0" smtClean="0"/>
              <a:t>http / https</a:t>
            </a:r>
            <a:endParaRPr lang="en-US" sz="1100" dirty="0"/>
          </a:p>
        </p:txBody>
      </p:sp>
      <p:sp>
        <p:nvSpPr>
          <p:cNvPr id="25" name="Flowchart: Alternate Process 24"/>
          <p:cNvSpPr/>
          <p:nvPr/>
        </p:nvSpPr>
        <p:spPr>
          <a:xfrm>
            <a:off x="5677836" y="1853247"/>
            <a:ext cx="504024" cy="4444522"/>
          </a:xfrm>
          <a:prstGeom prst="flowChartAlternateProcess">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rot="16200000">
            <a:off x="5356278" y="3640252"/>
            <a:ext cx="1147139" cy="307777"/>
          </a:xfrm>
          <a:prstGeom prst="rect">
            <a:avLst/>
          </a:prstGeom>
          <a:noFill/>
        </p:spPr>
        <p:txBody>
          <a:bodyPr wrap="square" rtlCol="0">
            <a:spAutoFit/>
          </a:bodyPr>
          <a:lstStyle/>
          <a:p>
            <a:r>
              <a:rPr lang="en-US" sz="1400" dirty="0" smtClean="0"/>
              <a:t>API</a:t>
            </a:r>
            <a:endParaRPr lang="en-US" sz="1400" dirty="0"/>
          </a:p>
        </p:txBody>
      </p:sp>
      <p:sp>
        <p:nvSpPr>
          <p:cNvPr id="27" name="Flowchart: Alternate Process 26"/>
          <p:cNvSpPr/>
          <p:nvPr/>
        </p:nvSpPr>
        <p:spPr>
          <a:xfrm>
            <a:off x="6473123" y="1851226"/>
            <a:ext cx="2928454" cy="4444522"/>
          </a:xfrm>
          <a:prstGeom prst="flowChartAlternateProcess">
            <a:avLst/>
          </a:prstGeom>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035" y="1974657"/>
            <a:ext cx="562252" cy="562252"/>
          </a:xfrm>
          <a:prstGeom prst="rect">
            <a:avLst/>
          </a:prstGeom>
        </p:spPr>
      </p:pic>
      <p:sp>
        <p:nvSpPr>
          <p:cNvPr id="31" name="Flowchart: Alternate Process 30"/>
          <p:cNvSpPr/>
          <p:nvPr/>
        </p:nvSpPr>
        <p:spPr>
          <a:xfrm>
            <a:off x="7231632" y="2017970"/>
            <a:ext cx="1938126" cy="424974"/>
          </a:xfrm>
          <a:prstGeom prst="flowChartAlternate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7231631" y="2099651"/>
            <a:ext cx="1938127" cy="269824"/>
          </a:xfrm>
          <a:prstGeom prst="rect">
            <a:avLst/>
          </a:prstGeom>
          <a:solidFill>
            <a:srgbClr val="FF9900"/>
          </a:solidFill>
        </p:spPr>
        <p:txBody>
          <a:bodyPr wrap="square" rtlCol="0">
            <a:spAutoFit/>
          </a:bodyPr>
          <a:lstStyle/>
          <a:p>
            <a:pPr algn="ctr"/>
            <a:r>
              <a:rPr lang="en-US" sz="1100" dirty="0" smtClean="0"/>
              <a:t>Admin Console</a:t>
            </a:r>
            <a:endParaRPr lang="en-US" sz="1100" dirty="0"/>
          </a:p>
        </p:txBody>
      </p:sp>
      <p:sp>
        <p:nvSpPr>
          <p:cNvPr id="32" name="Flowchart: Alternate Process 31"/>
          <p:cNvSpPr/>
          <p:nvPr/>
        </p:nvSpPr>
        <p:spPr>
          <a:xfrm>
            <a:off x="6577936" y="2930588"/>
            <a:ext cx="2706908" cy="424974"/>
          </a:xfrm>
          <a:prstGeom prst="flowChartAlternate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Alternate Process 32"/>
          <p:cNvSpPr/>
          <p:nvPr/>
        </p:nvSpPr>
        <p:spPr>
          <a:xfrm>
            <a:off x="6577936" y="3402085"/>
            <a:ext cx="2706908" cy="424974"/>
          </a:xfrm>
          <a:prstGeom prst="flowChartAlternate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Alternate Process 33"/>
          <p:cNvSpPr/>
          <p:nvPr/>
        </p:nvSpPr>
        <p:spPr>
          <a:xfrm>
            <a:off x="6577936" y="3865491"/>
            <a:ext cx="2706908" cy="424974"/>
          </a:xfrm>
          <a:prstGeom prst="flowChartAlternate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Alternate Process 34"/>
          <p:cNvSpPr/>
          <p:nvPr/>
        </p:nvSpPr>
        <p:spPr>
          <a:xfrm>
            <a:off x="6577936" y="4329346"/>
            <a:ext cx="2706908" cy="424974"/>
          </a:xfrm>
          <a:prstGeom prst="flowChartAlternate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Alternate Process 35"/>
          <p:cNvSpPr/>
          <p:nvPr/>
        </p:nvSpPr>
        <p:spPr>
          <a:xfrm>
            <a:off x="6577936" y="4789051"/>
            <a:ext cx="2706908" cy="424974"/>
          </a:xfrm>
          <a:prstGeom prst="flowChartAlternate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576809" y="3026095"/>
            <a:ext cx="1938127" cy="269824"/>
          </a:xfrm>
          <a:prstGeom prst="rect">
            <a:avLst/>
          </a:prstGeom>
          <a:solidFill>
            <a:schemeClr val="accent3">
              <a:lumMod val="75000"/>
            </a:schemeClr>
          </a:solidFill>
        </p:spPr>
        <p:txBody>
          <a:bodyPr wrap="square" rtlCol="0">
            <a:spAutoFit/>
          </a:bodyPr>
          <a:lstStyle/>
          <a:p>
            <a:r>
              <a:rPr lang="en-US" sz="1100" dirty="0" smtClean="0"/>
              <a:t>Access Control</a:t>
            </a:r>
            <a:endParaRPr lang="en-US" sz="1100" dirty="0"/>
          </a:p>
        </p:txBody>
      </p:sp>
      <p:sp>
        <p:nvSpPr>
          <p:cNvPr id="38" name="TextBox 37"/>
          <p:cNvSpPr txBox="1"/>
          <p:nvPr/>
        </p:nvSpPr>
        <p:spPr>
          <a:xfrm>
            <a:off x="6580246" y="3479337"/>
            <a:ext cx="1938127" cy="269824"/>
          </a:xfrm>
          <a:prstGeom prst="rect">
            <a:avLst/>
          </a:prstGeom>
          <a:solidFill>
            <a:schemeClr val="accent3">
              <a:lumMod val="75000"/>
            </a:schemeClr>
          </a:solidFill>
        </p:spPr>
        <p:txBody>
          <a:bodyPr wrap="square" rtlCol="0">
            <a:spAutoFit/>
          </a:bodyPr>
          <a:lstStyle/>
          <a:p>
            <a:r>
              <a:rPr lang="en-US" sz="1100" dirty="0" smtClean="0"/>
              <a:t>API Contracts</a:t>
            </a:r>
            <a:endParaRPr lang="en-US" sz="1100" dirty="0"/>
          </a:p>
        </p:txBody>
      </p:sp>
      <p:sp>
        <p:nvSpPr>
          <p:cNvPr id="39" name="TextBox 38"/>
          <p:cNvSpPr txBox="1"/>
          <p:nvPr/>
        </p:nvSpPr>
        <p:spPr>
          <a:xfrm>
            <a:off x="6580246" y="3943066"/>
            <a:ext cx="1938127" cy="269824"/>
          </a:xfrm>
          <a:prstGeom prst="rect">
            <a:avLst/>
          </a:prstGeom>
          <a:solidFill>
            <a:schemeClr val="accent3">
              <a:lumMod val="75000"/>
            </a:schemeClr>
          </a:solidFill>
        </p:spPr>
        <p:txBody>
          <a:bodyPr wrap="square" rtlCol="0">
            <a:spAutoFit/>
          </a:bodyPr>
          <a:lstStyle/>
          <a:p>
            <a:r>
              <a:rPr lang="en-US" sz="1100" dirty="0" smtClean="0"/>
              <a:t>Analytics</a:t>
            </a:r>
            <a:endParaRPr lang="en-US" sz="1100" dirty="0"/>
          </a:p>
        </p:txBody>
      </p:sp>
      <p:sp>
        <p:nvSpPr>
          <p:cNvPr id="40" name="TextBox 39"/>
          <p:cNvSpPr txBox="1"/>
          <p:nvPr/>
        </p:nvSpPr>
        <p:spPr>
          <a:xfrm>
            <a:off x="6580246" y="4406921"/>
            <a:ext cx="1938127" cy="269824"/>
          </a:xfrm>
          <a:prstGeom prst="rect">
            <a:avLst/>
          </a:prstGeom>
          <a:solidFill>
            <a:schemeClr val="accent3">
              <a:lumMod val="75000"/>
            </a:schemeClr>
          </a:solidFill>
        </p:spPr>
        <p:txBody>
          <a:bodyPr wrap="square" rtlCol="0">
            <a:spAutoFit/>
          </a:bodyPr>
          <a:lstStyle/>
          <a:p>
            <a:r>
              <a:rPr lang="en-US" sz="1100" dirty="0" smtClean="0"/>
              <a:t>Dev. Portal</a:t>
            </a:r>
            <a:endParaRPr lang="en-US" sz="1100" dirty="0"/>
          </a:p>
        </p:txBody>
      </p:sp>
      <p:sp>
        <p:nvSpPr>
          <p:cNvPr id="41" name="TextBox 40"/>
          <p:cNvSpPr txBox="1"/>
          <p:nvPr/>
        </p:nvSpPr>
        <p:spPr>
          <a:xfrm>
            <a:off x="6577936" y="4866626"/>
            <a:ext cx="1938127" cy="269824"/>
          </a:xfrm>
          <a:prstGeom prst="rect">
            <a:avLst/>
          </a:prstGeom>
          <a:solidFill>
            <a:schemeClr val="accent3">
              <a:lumMod val="75000"/>
            </a:schemeClr>
          </a:solidFill>
        </p:spPr>
        <p:txBody>
          <a:bodyPr wrap="square" rtlCol="0">
            <a:spAutoFit/>
          </a:bodyPr>
          <a:lstStyle/>
          <a:p>
            <a:r>
              <a:rPr lang="en-US" sz="1100" dirty="0" smtClean="0"/>
              <a:t>Billing</a:t>
            </a:r>
            <a:endParaRPr lang="en-US" sz="1100" dirty="0"/>
          </a:p>
        </p:txBody>
      </p:sp>
      <p:sp>
        <p:nvSpPr>
          <p:cNvPr id="42" name="TextBox 41"/>
          <p:cNvSpPr txBox="1"/>
          <p:nvPr/>
        </p:nvSpPr>
        <p:spPr>
          <a:xfrm>
            <a:off x="7946265" y="3026095"/>
            <a:ext cx="1338578" cy="269824"/>
          </a:xfrm>
          <a:prstGeom prst="rect">
            <a:avLst/>
          </a:prstGeom>
          <a:solidFill>
            <a:schemeClr val="accent3"/>
          </a:solidFill>
        </p:spPr>
        <p:txBody>
          <a:bodyPr wrap="square" rtlCol="0">
            <a:spAutoFit/>
          </a:bodyPr>
          <a:lstStyle/>
          <a:p>
            <a:pPr algn="ctr"/>
            <a:r>
              <a:rPr lang="en-US" sz="1100" dirty="0" smtClean="0"/>
              <a:t>Security</a:t>
            </a:r>
            <a:endParaRPr lang="en-US" sz="1100" dirty="0"/>
          </a:p>
        </p:txBody>
      </p:sp>
      <p:sp>
        <p:nvSpPr>
          <p:cNvPr id="43" name="TextBox 42"/>
          <p:cNvSpPr txBox="1"/>
          <p:nvPr/>
        </p:nvSpPr>
        <p:spPr>
          <a:xfrm>
            <a:off x="7941298" y="3473074"/>
            <a:ext cx="1338578" cy="269824"/>
          </a:xfrm>
          <a:prstGeom prst="rect">
            <a:avLst/>
          </a:prstGeom>
          <a:solidFill>
            <a:schemeClr val="accent3"/>
          </a:solidFill>
        </p:spPr>
        <p:txBody>
          <a:bodyPr wrap="square" rtlCol="0">
            <a:spAutoFit/>
          </a:bodyPr>
          <a:lstStyle/>
          <a:p>
            <a:pPr algn="ctr"/>
            <a:r>
              <a:rPr lang="en-US" sz="1100" dirty="0" smtClean="0"/>
              <a:t>Rate Limits</a:t>
            </a:r>
            <a:endParaRPr lang="en-US" sz="1100" dirty="0"/>
          </a:p>
        </p:txBody>
      </p:sp>
      <p:sp>
        <p:nvSpPr>
          <p:cNvPr id="44" name="TextBox 43"/>
          <p:cNvSpPr txBox="1"/>
          <p:nvPr/>
        </p:nvSpPr>
        <p:spPr>
          <a:xfrm>
            <a:off x="7941298" y="3936803"/>
            <a:ext cx="1338578" cy="269824"/>
          </a:xfrm>
          <a:prstGeom prst="rect">
            <a:avLst/>
          </a:prstGeom>
          <a:solidFill>
            <a:schemeClr val="accent3"/>
          </a:solidFill>
        </p:spPr>
        <p:txBody>
          <a:bodyPr wrap="square" rtlCol="0">
            <a:spAutoFit/>
          </a:bodyPr>
          <a:lstStyle/>
          <a:p>
            <a:pPr algn="ctr"/>
            <a:r>
              <a:rPr lang="en-US" sz="1100" dirty="0" smtClean="0"/>
              <a:t>Reporting</a:t>
            </a:r>
            <a:endParaRPr lang="en-US" sz="1100" dirty="0"/>
          </a:p>
        </p:txBody>
      </p:sp>
      <p:sp>
        <p:nvSpPr>
          <p:cNvPr id="45" name="TextBox 44"/>
          <p:cNvSpPr txBox="1"/>
          <p:nvPr/>
        </p:nvSpPr>
        <p:spPr>
          <a:xfrm>
            <a:off x="7952196" y="4413181"/>
            <a:ext cx="1338578" cy="269824"/>
          </a:xfrm>
          <a:prstGeom prst="rect">
            <a:avLst/>
          </a:prstGeom>
          <a:solidFill>
            <a:schemeClr val="accent3"/>
          </a:solidFill>
        </p:spPr>
        <p:txBody>
          <a:bodyPr wrap="square" rtlCol="0">
            <a:spAutoFit/>
          </a:bodyPr>
          <a:lstStyle/>
          <a:p>
            <a:pPr algn="ctr"/>
            <a:r>
              <a:rPr lang="en-US" sz="1100" dirty="0" smtClean="0"/>
              <a:t>Docs</a:t>
            </a:r>
            <a:endParaRPr lang="en-US" sz="1100" dirty="0"/>
          </a:p>
        </p:txBody>
      </p:sp>
      <p:sp>
        <p:nvSpPr>
          <p:cNvPr id="46" name="TextBox 45"/>
          <p:cNvSpPr txBox="1"/>
          <p:nvPr/>
        </p:nvSpPr>
        <p:spPr>
          <a:xfrm>
            <a:off x="7946265" y="4870232"/>
            <a:ext cx="1338578" cy="269824"/>
          </a:xfrm>
          <a:prstGeom prst="rect">
            <a:avLst/>
          </a:prstGeom>
          <a:solidFill>
            <a:schemeClr val="accent3"/>
          </a:solidFill>
        </p:spPr>
        <p:txBody>
          <a:bodyPr wrap="square" rtlCol="0">
            <a:spAutoFit/>
          </a:bodyPr>
          <a:lstStyle/>
          <a:p>
            <a:pPr algn="ctr"/>
            <a:r>
              <a:rPr lang="en-US" sz="1100" dirty="0" smtClean="0"/>
              <a:t>Payments</a:t>
            </a:r>
            <a:endParaRPr lang="en-US" sz="1100" dirty="0"/>
          </a:p>
        </p:txBody>
      </p:sp>
      <p:pic>
        <p:nvPicPr>
          <p:cNvPr id="49" name="Picture 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6443146" y="5575398"/>
            <a:ext cx="1030030" cy="579446"/>
          </a:xfrm>
          <a:prstGeom prst="rect">
            <a:avLst/>
          </a:prstGeom>
        </p:spPr>
      </p:pic>
      <p:sp>
        <p:nvSpPr>
          <p:cNvPr id="50" name="Flowchart: Alternate Process 49"/>
          <p:cNvSpPr/>
          <p:nvPr/>
        </p:nvSpPr>
        <p:spPr>
          <a:xfrm>
            <a:off x="7295753" y="5652634"/>
            <a:ext cx="1938126" cy="424974"/>
          </a:xfrm>
          <a:prstGeom prst="flowChartAlternate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7295752" y="5734315"/>
            <a:ext cx="1938127" cy="269824"/>
          </a:xfrm>
          <a:prstGeom prst="rect">
            <a:avLst/>
          </a:prstGeom>
          <a:solidFill>
            <a:srgbClr val="FF9900"/>
          </a:solidFill>
        </p:spPr>
        <p:txBody>
          <a:bodyPr wrap="square" rtlCol="0">
            <a:spAutoFit/>
          </a:bodyPr>
          <a:lstStyle/>
          <a:p>
            <a:pPr algn="ctr"/>
            <a:r>
              <a:rPr lang="en-US" sz="1100" dirty="0" smtClean="0"/>
              <a:t>Dev. Portal</a:t>
            </a:r>
            <a:endParaRPr lang="en-US" sz="1100" dirty="0"/>
          </a:p>
        </p:txBody>
      </p:sp>
      <p:cxnSp>
        <p:nvCxnSpPr>
          <p:cNvPr id="53" name="Straight Arrow Connector 52"/>
          <p:cNvCxnSpPr/>
          <p:nvPr/>
        </p:nvCxnSpPr>
        <p:spPr>
          <a:xfrm>
            <a:off x="6958161" y="2524030"/>
            <a:ext cx="0" cy="393679"/>
          </a:xfrm>
          <a:prstGeom prst="straightConnector1">
            <a:avLst/>
          </a:prstGeom>
          <a:ln>
            <a:solidFill>
              <a:schemeClr val="accent3">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827744" y="5214024"/>
            <a:ext cx="0" cy="393679"/>
          </a:xfrm>
          <a:prstGeom prst="straightConnector1">
            <a:avLst/>
          </a:prstGeom>
          <a:ln>
            <a:solidFill>
              <a:schemeClr val="accent3">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952196" y="5222496"/>
            <a:ext cx="0" cy="393679"/>
          </a:xfrm>
          <a:prstGeom prst="straightConnector1">
            <a:avLst/>
          </a:prstGeom>
          <a:ln>
            <a:solidFill>
              <a:schemeClr val="accent3">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6958161" y="5214025"/>
            <a:ext cx="0" cy="393679"/>
          </a:xfrm>
          <a:prstGeom prst="straightConnector1">
            <a:avLst/>
          </a:prstGeom>
          <a:ln>
            <a:solidFill>
              <a:schemeClr val="accent3">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7931390" y="2524029"/>
            <a:ext cx="0" cy="393679"/>
          </a:xfrm>
          <a:prstGeom prst="straightConnector1">
            <a:avLst/>
          </a:prstGeom>
          <a:ln>
            <a:solidFill>
              <a:schemeClr val="accent3">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8827744" y="2523801"/>
            <a:ext cx="0" cy="393679"/>
          </a:xfrm>
          <a:prstGeom prst="straightConnector1">
            <a:avLst/>
          </a:prstGeom>
          <a:ln>
            <a:solidFill>
              <a:schemeClr val="accent3">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6181860" y="2493349"/>
            <a:ext cx="261286"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6190447" y="3478654"/>
            <a:ext cx="261286"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6198958" y="4619107"/>
            <a:ext cx="261286"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194739" y="5734315"/>
            <a:ext cx="261286" cy="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Flowchart: Alternate Process 63"/>
          <p:cNvSpPr/>
          <p:nvPr/>
        </p:nvSpPr>
        <p:spPr>
          <a:xfrm>
            <a:off x="9720021" y="1863665"/>
            <a:ext cx="504024" cy="4444522"/>
          </a:xfrm>
          <a:prstGeom prst="flowChartAlternateProcess">
            <a:avLst/>
          </a:prstGeom>
          <a:solidFill>
            <a:schemeClr val="tx1">
              <a:lumMod val="6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9242521" y="3828185"/>
            <a:ext cx="1459023" cy="307777"/>
          </a:xfrm>
          <a:prstGeom prst="rect">
            <a:avLst/>
          </a:prstGeom>
          <a:noFill/>
        </p:spPr>
        <p:txBody>
          <a:bodyPr wrap="square" rtlCol="0">
            <a:spAutoFit/>
          </a:bodyPr>
          <a:lstStyle/>
          <a:p>
            <a:r>
              <a:rPr lang="en-US" sz="1400" dirty="0" smtClean="0"/>
              <a:t>Management</a:t>
            </a:r>
            <a:endParaRPr lang="en-US" sz="1400" dirty="0"/>
          </a:p>
        </p:txBody>
      </p:sp>
      <p:cxnSp>
        <p:nvCxnSpPr>
          <p:cNvPr id="66" name="Straight Arrow Connector 65"/>
          <p:cNvCxnSpPr/>
          <p:nvPr/>
        </p:nvCxnSpPr>
        <p:spPr>
          <a:xfrm>
            <a:off x="9423116" y="2388172"/>
            <a:ext cx="261286" cy="0"/>
          </a:xfrm>
          <a:prstGeom prst="straightConnector1">
            <a:avLst/>
          </a:prstGeom>
          <a:ln>
            <a:solidFill>
              <a:srgbClr val="0E8C0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9431703" y="3373477"/>
            <a:ext cx="261286" cy="0"/>
          </a:xfrm>
          <a:prstGeom prst="straightConnector1">
            <a:avLst/>
          </a:prstGeom>
          <a:ln>
            <a:solidFill>
              <a:srgbClr val="0E8C0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9440214" y="4513930"/>
            <a:ext cx="261286" cy="0"/>
          </a:xfrm>
          <a:prstGeom prst="straightConnector1">
            <a:avLst/>
          </a:prstGeom>
          <a:ln>
            <a:solidFill>
              <a:srgbClr val="0E8C0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9435995" y="5629138"/>
            <a:ext cx="261286" cy="0"/>
          </a:xfrm>
          <a:prstGeom prst="straightConnector1">
            <a:avLst/>
          </a:prstGeom>
          <a:ln>
            <a:solidFill>
              <a:srgbClr val="0E8C0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1206444" y="2632416"/>
            <a:ext cx="0" cy="393679"/>
          </a:xfrm>
          <a:prstGeom prst="straightConnector1">
            <a:avLst/>
          </a:prstGeom>
          <a:ln>
            <a:solidFill>
              <a:schemeClr val="tx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2623742" y="2632416"/>
            <a:ext cx="0" cy="393679"/>
          </a:xfrm>
          <a:prstGeom prst="straightConnector1">
            <a:avLst/>
          </a:prstGeom>
          <a:ln>
            <a:solidFill>
              <a:schemeClr val="tx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7231631" y="1391096"/>
            <a:ext cx="395165" cy="395165"/>
          </a:xfrm>
          <a:prstGeom prst="rect">
            <a:avLst/>
          </a:prstGeom>
        </p:spPr>
      </p:pic>
      <p:sp>
        <p:nvSpPr>
          <p:cNvPr id="75" name="Oval 74"/>
          <p:cNvSpPr/>
          <p:nvPr/>
        </p:nvSpPr>
        <p:spPr>
          <a:xfrm>
            <a:off x="7177031" y="1339776"/>
            <a:ext cx="515015" cy="472569"/>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7627453" y="1455388"/>
            <a:ext cx="1305019" cy="261610"/>
          </a:xfrm>
          <a:prstGeom prst="rect">
            <a:avLst/>
          </a:prstGeom>
          <a:noFill/>
        </p:spPr>
        <p:txBody>
          <a:bodyPr wrap="square" rtlCol="0">
            <a:spAutoFit/>
          </a:bodyPr>
          <a:lstStyle/>
          <a:p>
            <a:r>
              <a:rPr lang="en-US" sz="1100" dirty="0" smtClean="0">
                <a:solidFill>
                  <a:schemeClr val="bg1"/>
                </a:solidFill>
              </a:rPr>
              <a:t>Admin / Internal</a:t>
            </a:r>
            <a:endParaRPr lang="en-US" sz="1100" dirty="0">
              <a:solidFill>
                <a:schemeClr val="bg1"/>
              </a:solidFill>
            </a:endParaRPr>
          </a:p>
        </p:txBody>
      </p:sp>
      <p:pic>
        <p:nvPicPr>
          <p:cNvPr id="79" name="Picture 7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7198324" y="6351274"/>
            <a:ext cx="461778" cy="431442"/>
          </a:xfrm>
          <a:prstGeom prst="rect">
            <a:avLst/>
          </a:prstGeom>
        </p:spPr>
      </p:pic>
      <p:sp>
        <p:nvSpPr>
          <p:cNvPr id="80" name="TextBox 79"/>
          <p:cNvSpPr txBox="1"/>
          <p:nvPr/>
        </p:nvSpPr>
        <p:spPr>
          <a:xfrm>
            <a:off x="7612305" y="6472747"/>
            <a:ext cx="1305019" cy="261610"/>
          </a:xfrm>
          <a:prstGeom prst="rect">
            <a:avLst/>
          </a:prstGeom>
          <a:noFill/>
        </p:spPr>
        <p:txBody>
          <a:bodyPr wrap="square" rtlCol="0">
            <a:spAutoFit/>
          </a:bodyPr>
          <a:lstStyle/>
          <a:p>
            <a:r>
              <a:rPr lang="en-US" sz="1100" dirty="0" smtClean="0">
                <a:solidFill>
                  <a:schemeClr val="bg1"/>
                </a:solidFill>
              </a:rPr>
              <a:t>Dev. / User</a:t>
            </a:r>
            <a:endParaRPr lang="en-US" sz="1100" dirty="0">
              <a:solidFill>
                <a:schemeClr val="bg1"/>
              </a:solidFill>
            </a:endParaRPr>
          </a:p>
        </p:txBody>
      </p:sp>
      <p:cxnSp>
        <p:nvCxnSpPr>
          <p:cNvPr id="82" name="Elbow Connector 81"/>
          <p:cNvCxnSpPr>
            <a:stCxn id="75" idx="2"/>
          </p:cNvCxnSpPr>
          <p:nvPr/>
        </p:nvCxnSpPr>
        <p:spPr>
          <a:xfrm rot="10800000" flipV="1">
            <a:off x="6958161" y="1576061"/>
            <a:ext cx="218870" cy="398596"/>
          </a:xfrm>
          <a:prstGeom prst="bentConnector2">
            <a:avLst/>
          </a:prstGeom>
          <a:ln w="28575">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79" idx="3"/>
            <a:endCxn id="49" idx="2"/>
          </p:cNvCxnSpPr>
          <p:nvPr/>
        </p:nvCxnSpPr>
        <p:spPr>
          <a:xfrm rot="10800000">
            <a:off x="6958162" y="6154845"/>
            <a:ext cx="240163" cy="412151"/>
          </a:xfrm>
          <a:prstGeom prst="bentConnector2">
            <a:avLst/>
          </a:prstGeom>
          <a:ln w="28575">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1981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Security Access Control</a:t>
            </a:r>
            <a:endParaRPr lang="en-US" dirty="0">
              <a:solidFill>
                <a:schemeClr val="bg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155" y="1331732"/>
            <a:ext cx="1066633" cy="733679"/>
          </a:xfrm>
        </p:spPr>
      </p:pic>
      <p:sp>
        <p:nvSpPr>
          <p:cNvPr id="5" name="TextBox 4"/>
          <p:cNvSpPr txBox="1"/>
          <p:nvPr/>
        </p:nvSpPr>
        <p:spPr>
          <a:xfrm>
            <a:off x="1287888" y="1542191"/>
            <a:ext cx="4250028" cy="523220"/>
          </a:xfrm>
          <a:prstGeom prst="rect">
            <a:avLst/>
          </a:prstGeom>
          <a:noFill/>
        </p:spPr>
        <p:txBody>
          <a:bodyPr wrap="square" rtlCol="0">
            <a:spAutoFit/>
          </a:bodyPr>
          <a:lstStyle/>
          <a:p>
            <a:r>
              <a:rPr lang="en-US" sz="2800" dirty="0" smtClean="0">
                <a:solidFill>
                  <a:schemeClr val="accent3"/>
                </a:solidFill>
              </a:rPr>
              <a:t>Access Control</a:t>
            </a:r>
            <a:endParaRPr lang="en-US" sz="2800" dirty="0">
              <a:solidFill>
                <a:schemeClr val="accent3"/>
              </a:solidFill>
            </a:endParaRPr>
          </a:p>
        </p:txBody>
      </p:sp>
      <p:sp>
        <p:nvSpPr>
          <p:cNvPr id="6" name="TextBox 5"/>
          <p:cNvSpPr txBox="1"/>
          <p:nvPr/>
        </p:nvSpPr>
        <p:spPr>
          <a:xfrm>
            <a:off x="695459" y="1994258"/>
            <a:ext cx="4675031" cy="2308324"/>
          </a:xfrm>
          <a:prstGeom prst="rect">
            <a:avLst/>
          </a:prstGeom>
          <a:noFill/>
        </p:spPr>
        <p:txBody>
          <a:bodyPr wrap="square" rtlCol="0">
            <a:spAutoFit/>
          </a:bodyPr>
          <a:lstStyle/>
          <a:p>
            <a:r>
              <a:rPr lang="en-US" sz="1400" dirty="0" smtClean="0">
                <a:solidFill>
                  <a:schemeClr val="accent3">
                    <a:lumMod val="50000"/>
                  </a:schemeClr>
                </a:solidFill>
              </a:rPr>
              <a:t>How</a:t>
            </a:r>
            <a:r>
              <a:rPr lang="en-US" dirty="0">
                <a:solidFill>
                  <a:schemeClr val="accent3">
                    <a:lumMod val="50000"/>
                  </a:schemeClr>
                </a:solidFill>
              </a:rPr>
              <a:t> </a:t>
            </a:r>
            <a:r>
              <a:rPr lang="en-US" sz="1400" dirty="0" smtClean="0">
                <a:solidFill>
                  <a:schemeClr val="accent3">
                    <a:lumMod val="50000"/>
                  </a:schemeClr>
                </a:solidFill>
              </a:rPr>
              <a:t>do you manage who gets access to your API? Can you establish different levels of access for different type of users? Can you control how different applications interact with your AIP? </a:t>
            </a:r>
          </a:p>
          <a:p>
            <a:endParaRPr lang="en-US" sz="1400" dirty="0">
              <a:solidFill>
                <a:schemeClr val="accent3">
                  <a:lumMod val="50000"/>
                </a:schemeClr>
              </a:solidFill>
            </a:endParaRPr>
          </a:p>
          <a:p>
            <a:r>
              <a:rPr lang="en-US" sz="1400" dirty="0" smtClean="0">
                <a:solidFill>
                  <a:schemeClr val="accent3">
                    <a:lumMod val="50000"/>
                  </a:schemeClr>
                </a:solidFill>
              </a:rPr>
              <a:t>Access control features are essential to making sure you determine exactly who uses your AIP, how it is used, and how much they can use it. We make it easy to centrally set up and manage policy and application plans for all your APIs on one platform.</a:t>
            </a:r>
            <a:endParaRPr lang="en-US" sz="1400" dirty="0">
              <a:solidFill>
                <a:schemeClr val="accent3">
                  <a:lumMod val="50000"/>
                </a:schemeClr>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274" y="4023965"/>
            <a:ext cx="563742" cy="669791"/>
          </a:xfrm>
          <a:prstGeom prst="rect">
            <a:avLst/>
          </a:prstGeom>
        </p:spPr>
      </p:pic>
      <p:sp>
        <p:nvSpPr>
          <p:cNvPr id="10" name="TextBox 9"/>
          <p:cNvSpPr txBox="1"/>
          <p:nvPr/>
        </p:nvSpPr>
        <p:spPr>
          <a:xfrm>
            <a:off x="6348273" y="4709118"/>
            <a:ext cx="4675031" cy="1815882"/>
          </a:xfrm>
          <a:prstGeom prst="rect">
            <a:avLst/>
          </a:prstGeom>
          <a:noFill/>
        </p:spPr>
        <p:txBody>
          <a:bodyPr wrap="square" rtlCol="0">
            <a:spAutoFit/>
          </a:bodyPr>
          <a:lstStyle/>
          <a:p>
            <a:r>
              <a:rPr lang="en-US" sz="1400" dirty="0" smtClean="0">
                <a:solidFill>
                  <a:schemeClr val="accent3">
                    <a:lumMod val="50000"/>
                  </a:schemeClr>
                </a:solidFill>
              </a:rPr>
              <a:t>It goes without saying that if you are planning to open API, security needs to be carefully considered from the start. Whether your API is public, private or internal with 3scale you can choose the authentication type most appropriate to your needs. We offer a range of authentication patterns and credentials to chose from including unique API keys and OAuth token. </a:t>
            </a:r>
            <a:endParaRPr lang="en-US" sz="1400" dirty="0">
              <a:solidFill>
                <a:schemeClr val="accent3">
                  <a:lumMod val="50000"/>
                </a:schemeClr>
              </a:solidFill>
            </a:endParaRPr>
          </a:p>
        </p:txBody>
      </p:sp>
      <p:sp>
        <p:nvSpPr>
          <p:cNvPr id="11" name="Left Bracket 10"/>
          <p:cNvSpPr/>
          <p:nvPr/>
        </p:nvSpPr>
        <p:spPr>
          <a:xfrm>
            <a:off x="6031782" y="4142409"/>
            <a:ext cx="244210" cy="2258391"/>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p:cNvSpPr/>
          <p:nvPr/>
        </p:nvSpPr>
        <p:spPr>
          <a:xfrm>
            <a:off x="7053950" y="1451206"/>
            <a:ext cx="224590" cy="2099021"/>
          </a:xfrm>
          <a:prstGeom prst="righ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7053950" y="4070884"/>
            <a:ext cx="4250028" cy="523220"/>
          </a:xfrm>
          <a:prstGeom prst="rect">
            <a:avLst/>
          </a:prstGeom>
          <a:noFill/>
        </p:spPr>
        <p:txBody>
          <a:bodyPr wrap="square" rtlCol="0">
            <a:spAutoFit/>
          </a:bodyPr>
          <a:lstStyle/>
          <a:p>
            <a:r>
              <a:rPr lang="en-US" sz="2800" dirty="0" smtClean="0">
                <a:solidFill>
                  <a:schemeClr val="accent3"/>
                </a:solidFill>
              </a:rPr>
              <a:t>Security</a:t>
            </a:r>
            <a:endParaRPr lang="en-US" sz="2800" dirty="0">
              <a:solidFill>
                <a:schemeClr val="accent3"/>
              </a:solidFill>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5228" y="5069111"/>
            <a:ext cx="1516180" cy="1236946"/>
          </a:xfrm>
          <a:prstGeom prst="rect">
            <a:avLst/>
          </a:prstGeom>
        </p:spPr>
      </p:pic>
      <p:cxnSp>
        <p:nvCxnSpPr>
          <p:cNvPr id="17" name="Straight Arrow Connector 16"/>
          <p:cNvCxnSpPr/>
          <p:nvPr/>
        </p:nvCxnSpPr>
        <p:spPr>
          <a:xfrm flipV="1">
            <a:off x="1848210" y="5398116"/>
            <a:ext cx="1442434" cy="12878"/>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848210" y="5897483"/>
            <a:ext cx="1442434" cy="12878"/>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405015" y="2880529"/>
            <a:ext cx="597374" cy="55813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379594" y="1464272"/>
            <a:ext cx="610732" cy="570611"/>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356957" y="2163464"/>
            <a:ext cx="918840" cy="459420"/>
          </a:xfrm>
          <a:prstGeom prst="rect">
            <a:avLst/>
          </a:prstGeom>
        </p:spPr>
      </p:pic>
      <p:cxnSp>
        <p:nvCxnSpPr>
          <p:cNvPr id="23" name="Straight Arrow Connector 22"/>
          <p:cNvCxnSpPr/>
          <p:nvPr/>
        </p:nvCxnSpPr>
        <p:spPr>
          <a:xfrm>
            <a:off x="5718220" y="1853248"/>
            <a:ext cx="1193796" cy="0"/>
          </a:xfrm>
          <a:prstGeom prst="straightConnector1">
            <a:avLst/>
          </a:prstGeom>
          <a:ln w="38100">
            <a:solidFill>
              <a:srgbClr val="FF99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718220" y="3113231"/>
            <a:ext cx="1193796" cy="0"/>
          </a:xfrm>
          <a:prstGeom prst="straightConnector1">
            <a:avLst/>
          </a:prstGeom>
          <a:ln w="38100">
            <a:solidFill>
              <a:srgbClr val="FF99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9522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Your AIP Security</a:t>
            </a:r>
            <a:endParaRPr lang="en-US" dirty="0">
              <a:solidFill>
                <a:schemeClr val="bg2"/>
              </a:solidFill>
            </a:endParaRPr>
          </a:p>
        </p:txBody>
      </p:sp>
      <p:sp>
        <p:nvSpPr>
          <p:cNvPr id="3" name="Content Placeholder 2"/>
          <p:cNvSpPr>
            <a:spLocks noGrp="1"/>
          </p:cNvSpPr>
          <p:nvPr>
            <p:ph idx="1"/>
          </p:nvPr>
        </p:nvSpPr>
        <p:spPr>
          <a:xfrm>
            <a:off x="875201" y="1434732"/>
            <a:ext cx="8946541" cy="4195481"/>
          </a:xfrm>
        </p:spPr>
        <p:txBody>
          <a:bodyPr>
            <a:normAutofit/>
          </a:bodyPr>
          <a:lstStyle/>
          <a:p>
            <a:pPr marL="0" indent="0">
              <a:buNone/>
            </a:pPr>
            <a:r>
              <a:rPr lang="en-US" b="1" dirty="0">
                <a:solidFill>
                  <a:schemeClr val="bg1"/>
                </a:solidFill>
              </a:rPr>
              <a:t>Multiple authentication </a:t>
            </a:r>
            <a:r>
              <a:rPr lang="en-US" b="1" dirty="0" smtClean="0">
                <a:solidFill>
                  <a:schemeClr val="bg1"/>
                </a:solidFill>
              </a:rPr>
              <a:t>mechanisms</a:t>
            </a:r>
          </a:p>
          <a:p>
            <a:pPr marL="0" indent="0">
              <a:buNone/>
            </a:pPr>
            <a:r>
              <a:rPr lang="en-US" dirty="0">
                <a:solidFill>
                  <a:schemeClr val="accent3"/>
                </a:solidFill>
              </a:rPr>
              <a:t>– API Key – App ID / App Key – OAuth 2.0</a:t>
            </a:r>
          </a:p>
          <a:p>
            <a:pPr marL="0" indent="0">
              <a:buNone/>
            </a:pPr>
            <a:r>
              <a:rPr lang="en-US" b="1" dirty="0" smtClean="0">
                <a:solidFill>
                  <a:schemeClr val="bg1"/>
                </a:solidFill>
              </a:rPr>
              <a:t>Can </a:t>
            </a:r>
            <a:r>
              <a:rPr lang="en-US" b="1" dirty="0">
                <a:solidFill>
                  <a:schemeClr val="bg1"/>
                </a:solidFill>
              </a:rPr>
              <a:t>be combined with IP / Domain referrer whitelisting</a:t>
            </a:r>
          </a:p>
          <a:p>
            <a:pPr marL="0" indent="0">
              <a:buNone/>
            </a:pPr>
            <a:endParaRPr lang="en-US" dirty="0" smtClean="0"/>
          </a:p>
        </p:txBody>
      </p:sp>
      <p:sp>
        <p:nvSpPr>
          <p:cNvPr id="4" name="TextBox 3"/>
          <p:cNvSpPr txBox="1"/>
          <p:nvPr/>
        </p:nvSpPr>
        <p:spPr>
          <a:xfrm>
            <a:off x="7334756" y="2835262"/>
            <a:ext cx="5203065" cy="3416320"/>
          </a:xfrm>
          <a:prstGeom prst="rect">
            <a:avLst/>
          </a:prstGeom>
          <a:noFill/>
        </p:spPr>
        <p:txBody>
          <a:bodyPr wrap="square" rtlCol="0">
            <a:spAutoFit/>
          </a:bodyPr>
          <a:lstStyle/>
          <a:p>
            <a:r>
              <a:rPr lang="en-US" dirty="0">
                <a:solidFill>
                  <a:schemeClr val="bg1"/>
                </a:solidFill>
              </a:rPr>
              <a:t>Authenticate </a:t>
            </a:r>
            <a:r>
              <a:rPr lang="en-US" dirty="0" smtClean="0">
                <a:solidFill>
                  <a:schemeClr val="bg1"/>
                </a:solidFill>
              </a:rPr>
              <a:t>traffic</a:t>
            </a:r>
          </a:p>
          <a:p>
            <a:endParaRPr lang="en-US" dirty="0">
              <a:solidFill>
                <a:schemeClr val="bg1"/>
              </a:solidFill>
            </a:endParaRPr>
          </a:p>
          <a:p>
            <a:r>
              <a:rPr lang="en-US" dirty="0">
                <a:solidFill>
                  <a:schemeClr val="bg1"/>
                </a:solidFill>
              </a:rPr>
              <a:t>Restrict by </a:t>
            </a:r>
            <a:r>
              <a:rPr lang="en-US" dirty="0" smtClean="0">
                <a:solidFill>
                  <a:schemeClr val="bg1"/>
                </a:solidFill>
              </a:rPr>
              <a:t>policy</a:t>
            </a:r>
          </a:p>
          <a:p>
            <a:endParaRPr lang="en-US" dirty="0">
              <a:solidFill>
                <a:schemeClr val="bg1"/>
              </a:solidFill>
            </a:endParaRPr>
          </a:p>
          <a:p>
            <a:r>
              <a:rPr lang="en-US" dirty="0">
                <a:solidFill>
                  <a:schemeClr val="bg1"/>
                </a:solidFill>
              </a:rPr>
              <a:t>Drop unwelcome </a:t>
            </a:r>
            <a:r>
              <a:rPr lang="en-US" dirty="0" smtClean="0">
                <a:solidFill>
                  <a:schemeClr val="bg1"/>
                </a:solidFill>
              </a:rPr>
              <a:t>calls</a:t>
            </a:r>
          </a:p>
          <a:p>
            <a:endParaRPr lang="en-US" dirty="0">
              <a:solidFill>
                <a:schemeClr val="bg1"/>
              </a:solidFill>
            </a:endParaRPr>
          </a:p>
          <a:p>
            <a:r>
              <a:rPr lang="en-US" dirty="0">
                <a:solidFill>
                  <a:schemeClr val="bg1"/>
                </a:solidFill>
              </a:rPr>
              <a:t>Protect backend </a:t>
            </a:r>
            <a:r>
              <a:rPr lang="en-US" dirty="0" smtClean="0">
                <a:solidFill>
                  <a:schemeClr val="bg1"/>
                </a:solidFill>
              </a:rPr>
              <a:t>services</a:t>
            </a:r>
          </a:p>
          <a:p>
            <a:endParaRPr lang="en-US" dirty="0">
              <a:solidFill>
                <a:schemeClr val="bg1"/>
              </a:solidFill>
            </a:endParaRPr>
          </a:p>
          <a:p>
            <a:r>
              <a:rPr lang="en-US" dirty="0">
                <a:solidFill>
                  <a:schemeClr val="bg1"/>
                </a:solidFill>
              </a:rPr>
              <a:t>Generate overage </a:t>
            </a:r>
            <a:r>
              <a:rPr lang="en-US" dirty="0" smtClean="0">
                <a:solidFill>
                  <a:schemeClr val="bg1"/>
                </a:solidFill>
              </a:rPr>
              <a:t>alerts</a:t>
            </a:r>
          </a:p>
          <a:p>
            <a:endParaRPr lang="en-US" dirty="0">
              <a:solidFill>
                <a:schemeClr val="bg1"/>
              </a:solidFill>
            </a:endParaRPr>
          </a:p>
          <a:p>
            <a:r>
              <a:rPr lang="en-US" dirty="0">
                <a:solidFill>
                  <a:schemeClr val="bg1"/>
                </a:solidFill>
              </a:rPr>
              <a:t>Impose rate limits</a:t>
            </a:r>
          </a:p>
          <a:p>
            <a:endParaRPr lang="en-US" dirty="0"/>
          </a:p>
        </p:txBody>
      </p:sp>
      <p:sp>
        <p:nvSpPr>
          <p:cNvPr id="5" name="Left Bracket 4"/>
          <p:cNvSpPr/>
          <p:nvPr/>
        </p:nvSpPr>
        <p:spPr>
          <a:xfrm>
            <a:off x="6942248" y="2941170"/>
            <a:ext cx="180305" cy="2923504"/>
          </a:xfrm>
          <a:prstGeom prst="leftBracket">
            <a:avLst/>
          </a:prstGeom>
          <a:ln w="28575">
            <a:solidFill>
              <a:srgbClr val="FF99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646109" y="3879205"/>
            <a:ext cx="1793302" cy="1328434"/>
          </a:xfrm>
          <a:prstGeom prst="rect">
            <a:avLst/>
          </a:prstGeom>
        </p:spPr>
      </p:pic>
      <p:cxnSp>
        <p:nvCxnSpPr>
          <p:cNvPr id="9" name="Straight Arrow Connector 8"/>
          <p:cNvCxnSpPr/>
          <p:nvPr/>
        </p:nvCxnSpPr>
        <p:spPr>
          <a:xfrm flipV="1">
            <a:off x="2668501" y="4290533"/>
            <a:ext cx="1442434" cy="12878"/>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668501" y="4789900"/>
            <a:ext cx="1442434" cy="12878"/>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174" y="4085479"/>
            <a:ext cx="1516180" cy="123694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930" y="3589612"/>
            <a:ext cx="1516180" cy="1236946"/>
          </a:xfrm>
          <a:prstGeom prst="rect">
            <a:avLst/>
          </a:prstGeom>
        </p:spPr>
      </p:pic>
    </p:spTree>
    <p:extLst>
      <p:ext uri="{BB962C8B-B14F-4D97-AF65-F5344CB8AC3E}">
        <p14:creationId xmlns:p14="http://schemas.microsoft.com/office/powerpoint/2010/main" val="23726114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API Contracts &amp; Rate Limits</a:t>
            </a:r>
            <a:endParaRPr lang="en-US" dirty="0">
              <a:solidFill>
                <a:schemeClr val="bg2"/>
              </a:solidFill>
            </a:endParaRPr>
          </a:p>
        </p:txBody>
      </p:sp>
      <p:sp>
        <p:nvSpPr>
          <p:cNvPr id="3" name="Content Placeholder 2"/>
          <p:cNvSpPr>
            <a:spLocks noGrp="1"/>
          </p:cNvSpPr>
          <p:nvPr>
            <p:ph idx="1"/>
          </p:nvPr>
        </p:nvSpPr>
        <p:spPr>
          <a:xfrm>
            <a:off x="412041" y="2381958"/>
            <a:ext cx="3069443" cy="4195481"/>
          </a:xfrm>
        </p:spPr>
        <p:txBody>
          <a:bodyPr/>
          <a:lstStyle/>
          <a:p>
            <a:pPr>
              <a:buClr>
                <a:schemeClr val="accent3"/>
              </a:buClr>
            </a:pPr>
            <a:r>
              <a:rPr lang="en-US" dirty="0">
                <a:solidFill>
                  <a:schemeClr val="accent3">
                    <a:lumMod val="50000"/>
                  </a:schemeClr>
                </a:solidFill>
              </a:rPr>
              <a:t>Allow/restrict access</a:t>
            </a:r>
          </a:p>
          <a:p>
            <a:pPr marL="0" indent="0">
              <a:buNone/>
            </a:pPr>
            <a:r>
              <a:rPr lang="en-US" dirty="0">
                <a:solidFill>
                  <a:schemeClr val="accent3">
                    <a:lumMod val="50000"/>
                  </a:schemeClr>
                </a:solidFill>
              </a:rPr>
              <a:t>to your API end</a:t>
            </a:r>
          </a:p>
          <a:p>
            <a:pPr marL="0" indent="0">
              <a:buNone/>
            </a:pPr>
            <a:r>
              <a:rPr lang="en-US" dirty="0">
                <a:solidFill>
                  <a:schemeClr val="accent3">
                    <a:lumMod val="50000"/>
                  </a:schemeClr>
                </a:solidFill>
              </a:rPr>
              <a:t>points along with</a:t>
            </a:r>
          </a:p>
          <a:p>
            <a:pPr marL="0" indent="0">
              <a:buNone/>
            </a:pPr>
            <a:r>
              <a:rPr lang="en-US" dirty="0">
                <a:solidFill>
                  <a:schemeClr val="accent3">
                    <a:lumMod val="50000"/>
                  </a:schemeClr>
                </a:solidFill>
              </a:rPr>
              <a:t>rate limits</a:t>
            </a:r>
          </a:p>
          <a:p>
            <a:pPr>
              <a:buClr>
                <a:schemeClr val="accent3"/>
              </a:buClr>
            </a:pPr>
            <a:r>
              <a:rPr lang="en-US" dirty="0" smtClean="0">
                <a:solidFill>
                  <a:schemeClr val="accent3">
                    <a:lumMod val="50000"/>
                  </a:schemeClr>
                </a:solidFill>
              </a:rPr>
              <a:t>Rate-limit </a:t>
            </a:r>
            <a:r>
              <a:rPr lang="en-US" dirty="0">
                <a:solidFill>
                  <a:schemeClr val="accent3">
                    <a:lumMod val="50000"/>
                  </a:schemeClr>
                </a:solidFill>
              </a:rPr>
              <a:t>account,</a:t>
            </a:r>
          </a:p>
          <a:p>
            <a:pPr marL="0" indent="0">
              <a:buNone/>
            </a:pPr>
            <a:r>
              <a:rPr lang="en-US" dirty="0">
                <a:solidFill>
                  <a:schemeClr val="accent3">
                    <a:lumMod val="50000"/>
                  </a:schemeClr>
                </a:solidFill>
              </a:rPr>
              <a:t>user and end-point</a:t>
            </a:r>
          </a:p>
          <a:p>
            <a:pPr marL="0" indent="0">
              <a:buNone/>
            </a:pPr>
            <a:r>
              <a:rPr lang="en-US" dirty="0">
                <a:solidFill>
                  <a:schemeClr val="accent3">
                    <a:lumMod val="50000"/>
                  </a:schemeClr>
                </a:solidFill>
              </a:rPr>
              <a:t>level</a:t>
            </a:r>
            <a:endParaRPr lang="en-US" dirty="0">
              <a:solidFill>
                <a:schemeClr val="accent3">
                  <a:lumMod val="50000"/>
                </a:schemeClr>
              </a:solidFill>
            </a:endParaRPr>
          </a:p>
        </p:txBody>
      </p:sp>
      <p:sp>
        <p:nvSpPr>
          <p:cNvPr id="4" name="Flowchart: Alternate Process 3"/>
          <p:cNvSpPr/>
          <p:nvPr/>
        </p:nvSpPr>
        <p:spPr>
          <a:xfrm>
            <a:off x="3902299" y="2040669"/>
            <a:ext cx="1777284" cy="37348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t>
            </a:r>
            <a:endParaRPr lang="en-US" dirty="0"/>
          </a:p>
        </p:txBody>
      </p:sp>
      <p:sp>
        <p:nvSpPr>
          <p:cNvPr id="5" name="Flowchart: Alternate Process 4"/>
          <p:cNvSpPr/>
          <p:nvPr/>
        </p:nvSpPr>
        <p:spPr>
          <a:xfrm>
            <a:off x="3902299" y="3429441"/>
            <a:ext cx="1777284" cy="373487"/>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Rate Limits</a:t>
            </a:r>
            <a:endParaRPr lang="en-US" dirty="0"/>
          </a:p>
        </p:txBody>
      </p:sp>
      <p:sp>
        <p:nvSpPr>
          <p:cNvPr id="6" name="Flowchart: Alternate Process 5"/>
          <p:cNvSpPr/>
          <p:nvPr/>
        </p:nvSpPr>
        <p:spPr>
          <a:xfrm>
            <a:off x="3902299" y="4818213"/>
            <a:ext cx="1777284" cy="373487"/>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Pricing</a:t>
            </a:r>
            <a:endParaRPr lang="en-US" dirty="0"/>
          </a:p>
        </p:txBody>
      </p:sp>
      <p:sp>
        <p:nvSpPr>
          <p:cNvPr id="7" name="TextBox 6"/>
          <p:cNvSpPr txBox="1"/>
          <p:nvPr/>
        </p:nvSpPr>
        <p:spPr>
          <a:xfrm>
            <a:off x="4136775" y="2398578"/>
            <a:ext cx="1777284" cy="523220"/>
          </a:xfrm>
          <a:prstGeom prst="rect">
            <a:avLst/>
          </a:prstGeom>
          <a:noFill/>
        </p:spPr>
        <p:txBody>
          <a:bodyPr wrap="square" rtlCol="0">
            <a:spAutoFit/>
          </a:bodyPr>
          <a:lstStyle/>
          <a:p>
            <a:r>
              <a:rPr lang="en-US" sz="1400" dirty="0" smtClean="0">
                <a:solidFill>
                  <a:schemeClr val="accent1"/>
                </a:solidFill>
              </a:rPr>
              <a:t>END POINT A</a:t>
            </a:r>
          </a:p>
          <a:p>
            <a:r>
              <a:rPr lang="en-US" sz="1400" dirty="0" smtClean="0">
                <a:solidFill>
                  <a:schemeClr val="accent1"/>
                </a:solidFill>
              </a:rPr>
              <a:t>END POINT B</a:t>
            </a:r>
            <a:endParaRPr lang="en-US" sz="1400" dirty="0">
              <a:solidFill>
                <a:schemeClr val="accent1"/>
              </a:solidFill>
            </a:endParaRPr>
          </a:p>
        </p:txBody>
      </p:sp>
      <p:sp>
        <p:nvSpPr>
          <p:cNvPr id="8" name="TextBox 7"/>
          <p:cNvSpPr txBox="1"/>
          <p:nvPr/>
        </p:nvSpPr>
        <p:spPr>
          <a:xfrm>
            <a:off x="3933575" y="3812751"/>
            <a:ext cx="1777284" cy="523220"/>
          </a:xfrm>
          <a:prstGeom prst="rect">
            <a:avLst/>
          </a:prstGeom>
          <a:noFill/>
        </p:spPr>
        <p:txBody>
          <a:bodyPr wrap="square" rtlCol="0">
            <a:spAutoFit/>
          </a:bodyPr>
          <a:lstStyle/>
          <a:p>
            <a:r>
              <a:rPr lang="en-US" sz="1400" dirty="0" smtClean="0">
                <a:solidFill>
                  <a:srgbClr val="E6C133"/>
                </a:solidFill>
              </a:rPr>
              <a:t>X CALLS / </a:t>
            </a:r>
            <a:r>
              <a:rPr lang="en-US" sz="1400" dirty="0">
                <a:solidFill>
                  <a:srgbClr val="E6C133"/>
                </a:solidFill>
              </a:rPr>
              <a:t>MINUTES</a:t>
            </a:r>
          </a:p>
          <a:p>
            <a:r>
              <a:rPr lang="en-US" sz="1400" dirty="0" smtClean="0">
                <a:solidFill>
                  <a:srgbClr val="E6C133"/>
                </a:solidFill>
              </a:rPr>
              <a:t>Y CALLS / DAYS</a:t>
            </a:r>
          </a:p>
        </p:txBody>
      </p:sp>
      <p:sp>
        <p:nvSpPr>
          <p:cNvPr id="9" name="TextBox 8"/>
          <p:cNvSpPr txBox="1"/>
          <p:nvPr/>
        </p:nvSpPr>
        <p:spPr>
          <a:xfrm>
            <a:off x="4136775" y="5208664"/>
            <a:ext cx="1777284" cy="738664"/>
          </a:xfrm>
          <a:prstGeom prst="rect">
            <a:avLst/>
          </a:prstGeom>
          <a:noFill/>
        </p:spPr>
        <p:txBody>
          <a:bodyPr wrap="square" rtlCol="0">
            <a:spAutoFit/>
          </a:bodyPr>
          <a:lstStyle/>
          <a:p>
            <a:r>
              <a:rPr lang="en-US" sz="1400" dirty="0" smtClean="0">
                <a:solidFill>
                  <a:srgbClr val="EF7A24"/>
                </a:solidFill>
              </a:rPr>
              <a:t>FREE</a:t>
            </a:r>
          </a:p>
          <a:p>
            <a:r>
              <a:rPr lang="en-US" sz="1400" dirty="0" smtClean="0">
                <a:solidFill>
                  <a:srgbClr val="EF7A24"/>
                </a:solidFill>
              </a:rPr>
              <a:t>$X PER MONTH</a:t>
            </a:r>
          </a:p>
          <a:p>
            <a:r>
              <a:rPr lang="en-US" sz="1400" dirty="0" smtClean="0">
                <a:solidFill>
                  <a:srgbClr val="EF7A24"/>
                </a:solidFill>
              </a:rPr>
              <a:t>$Y PER CALL</a:t>
            </a:r>
            <a:endParaRPr lang="en-US" sz="1400" dirty="0">
              <a:solidFill>
                <a:srgbClr val="EF7A24"/>
              </a:solidFill>
            </a:endParaRPr>
          </a:p>
        </p:txBody>
      </p:sp>
      <p:sp>
        <p:nvSpPr>
          <p:cNvPr id="10" name="Pentagon 9"/>
          <p:cNvSpPr/>
          <p:nvPr/>
        </p:nvSpPr>
        <p:spPr>
          <a:xfrm>
            <a:off x="7250805" y="2072865"/>
            <a:ext cx="1893195" cy="309093"/>
          </a:xfrm>
          <a:prstGeom prst="homePlat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APPLICATION #1</a:t>
            </a:r>
            <a:endParaRPr lang="en-US" sz="1400" dirty="0"/>
          </a:p>
        </p:txBody>
      </p:sp>
      <p:sp>
        <p:nvSpPr>
          <p:cNvPr id="11" name="Pentagon 10"/>
          <p:cNvSpPr/>
          <p:nvPr/>
        </p:nvSpPr>
        <p:spPr>
          <a:xfrm>
            <a:off x="7250805" y="4850409"/>
            <a:ext cx="1893195" cy="309093"/>
          </a:xfrm>
          <a:prstGeom prst="homePlat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APPLICATION #3</a:t>
            </a:r>
            <a:endParaRPr lang="en-US" sz="1400" dirty="0"/>
          </a:p>
        </p:txBody>
      </p:sp>
      <p:sp>
        <p:nvSpPr>
          <p:cNvPr id="12" name="Pentagon 11"/>
          <p:cNvSpPr/>
          <p:nvPr/>
        </p:nvSpPr>
        <p:spPr>
          <a:xfrm>
            <a:off x="7250805" y="3461637"/>
            <a:ext cx="1893195" cy="309093"/>
          </a:xfrm>
          <a:prstGeom prst="homePlat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t>APPLICATION #2</a:t>
            </a:r>
            <a:endParaRPr lang="en-US" sz="1400"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4404" y="1906370"/>
            <a:ext cx="642081" cy="642081"/>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9148" y="3292334"/>
            <a:ext cx="642081" cy="642081"/>
          </a:xfrm>
          <a:prstGeom prst="rect">
            <a:avLst/>
          </a:prstGeom>
        </p:spPr>
      </p:pic>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9148" y="4683914"/>
            <a:ext cx="642081" cy="642081"/>
          </a:xfrm>
          <a:prstGeom prst="rect">
            <a:avLst/>
          </a:prstGeom>
        </p:spPr>
      </p:pic>
      <p:sp>
        <p:nvSpPr>
          <p:cNvPr id="16" name="TextBox 15"/>
          <p:cNvSpPr txBox="1"/>
          <p:nvPr/>
        </p:nvSpPr>
        <p:spPr>
          <a:xfrm>
            <a:off x="10496485" y="1906370"/>
            <a:ext cx="1377836" cy="523220"/>
          </a:xfrm>
          <a:prstGeom prst="rect">
            <a:avLst/>
          </a:prstGeom>
          <a:noFill/>
        </p:spPr>
        <p:txBody>
          <a:bodyPr wrap="square" rtlCol="0">
            <a:spAutoFit/>
          </a:bodyPr>
          <a:lstStyle/>
          <a:p>
            <a:r>
              <a:rPr lang="en-US" sz="1400" dirty="0" smtClean="0">
                <a:solidFill>
                  <a:schemeClr val="accent4">
                    <a:lumMod val="75000"/>
                  </a:schemeClr>
                </a:solidFill>
              </a:rPr>
              <a:t>INTERNAL TEAMS</a:t>
            </a:r>
            <a:endParaRPr lang="en-US" sz="1400" dirty="0">
              <a:solidFill>
                <a:schemeClr val="accent4">
                  <a:lumMod val="75000"/>
                </a:schemeClr>
              </a:solidFill>
            </a:endParaRPr>
          </a:p>
        </p:txBody>
      </p:sp>
      <p:sp>
        <p:nvSpPr>
          <p:cNvPr id="17" name="TextBox 16"/>
          <p:cNvSpPr txBox="1"/>
          <p:nvPr/>
        </p:nvSpPr>
        <p:spPr>
          <a:xfrm>
            <a:off x="10496485" y="4797159"/>
            <a:ext cx="1377836" cy="307777"/>
          </a:xfrm>
          <a:prstGeom prst="rect">
            <a:avLst/>
          </a:prstGeom>
          <a:noFill/>
        </p:spPr>
        <p:txBody>
          <a:bodyPr wrap="square" rtlCol="0">
            <a:spAutoFit/>
          </a:bodyPr>
          <a:lstStyle/>
          <a:p>
            <a:r>
              <a:rPr lang="en-US" sz="1400" dirty="0" smtClean="0">
                <a:solidFill>
                  <a:schemeClr val="accent4">
                    <a:lumMod val="75000"/>
                  </a:schemeClr>
                </a:solidFill>
              </a:rPr>
              <a:t>DEVELOPERS</a:t>
            </a:r>
            <a:endParaRPr lang="en-US" sz="1400" dirty="0">
              <a:solidFill>
                <a:schemeClr val="accent4">
                  <a:lumMod val="75000"/>
                </a:schemeClr>
              </a:solidFill>
            </a:endParaRPr>
          </a:p>
        </p:txBody>
      </p:sp>
      <p:sp>
        <p:nvSpPr>
          <p:cNvPr id="18" name="TextBox 17"/>
          <p:cNvSpPr txBox="1"/>
          <p:nvPr/>
        </p:nvSpPr>
        <p:spPr>
          <a:xfrm>
            <a:off x="10496485" y="3410560"/>
            <a:ext cx="1377836" cy="523220"/>
          </a:xfrm>
          <a:prstGeom prst="rect">
            <a:avLst/>
          </a:prstGeom>
          <a:noFill/>
        </p:spPr>
        <p:txBody>
          <a:bodyPr wrap="square" rtlCol="0">
            <a:spAutoFit/>
          </a:bodyPr>
          <a:lstStyle/>
          <a:p>
            <a:r>
              <a:rPr lang="en-US" sz="1400" dirty="0" smtClean="0">
                <a:solidFill>
                  <a:schemeClr val="accent4">
                    <a:lumMod val="75000"/>
                  </a:schemeClr>
                </a:solidFill>
              </a:rPr>
              <a:t>STRATEGIC PARTNERS</a:t>
            </a:r>
            <a:endParaRPr lang="en-US" sz="1400" dirty="0">
              <a:solidFill>
                <a:schemeClr val="accent4">
                  <a:lumMod val="75000"/>
                </a:schemeClr>
              </a:solidFill>
            </a:endParaRPr>
          </a:p>
        </p:txBody>
      </p:sp>
      <p:cxnSp>
        <p:nvCxnSpPr>
          <p:cNvPr id="30" name="Straight Connector 29"/>
          <p:cNvCxnSpPr/>
          <p:nvPr/>
        </p:nvCxnSpPr>
        <p:spPr>
          <a:xfrm flipV="1">
            <a:off x="5447356" y="2335490"/>
            <a:ext cx="1779533" cy="161688"/>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5703499" y="2317797"/>
            <a:ext cx="1534429" cy="1846157"/>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578393" y="2347008"/>
            <a:ext cx="1648496" cy="30052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1" idx="1"/>
          </p:cNvCxnSpPr>
          <p:nvPr/>
        </p:nvCxnSpPr>
        <p:spPr>
          <a:xfrm>
            <a:off x="5447356" y="2585666"/>
            <a:ext cx="1803449" cy="241929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11" idx="1"/>
          </p:cNvCxnSpPr>
          <p:nvPr/>
        </p:nvCxnSpPr>
        <p:spPr>
          <a:xfrm>
            <a:off x="5679583" y="4246976"/>
            <a:ext cx="1571222" cy="75798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endCxn id="11" idx="1"/>
          </p:cNvCxnSpPr>
          <p:nvPr/>
        </p:nvCxnSpPr>
        <p:spPr>
          <a:xfrm flipV="1">
            <a:off x="5582418" y="5004956"/>
            <a:ext cx="1668387" cy="57345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12" idx="1"/>
          </p:cNvCxnSpPr>
          <p:nvPr/>
        </p:nvCxnSpPr>
        <p:spPr>
          <a:xfrm>
            <a:off x="5447356" y="2762869"/>
            <a:ext cx="1803449" cy="853315"/>
          </a:xfrm>
          <a:prstGeom prst="line">
            <a:avLst/>
          </a:prstGeom>
          <a:ln>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12" idx="1"/>
          </p:cNvCxnSpPr>
          <p:nvPr/>
        </p:nvCxnSpPr>
        <p:spPr>
          <a:xfrm flipV="1">
            <a:off x="5514886" y="3616184"/>
            <a:ext cx="1735919" cy="2208737"/>
          </a:xfrm>
          <a:prstGeom prst="line">
            <a:avLst/>
          </a:prstGeom>
          <a:ln>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12" idx="1"/>
          </p:cNvCxnSpPr>
          <p:nvPr/>
        </p:nvCxnSpPr>
        <p:spPr>
          <a:xfrm flipV="1">
            <a:off x="5679583" y="3616184"/>
            <a:ext cx="1571222" cy="339399"/>
          </a:xfrm>
          <a:prstGeom prst="line">
            <a:avLst/>
          </a:prstGeom>
          <a:ln>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0" idx="3"/>
            <a:endCxn id="13" idx="1"/>
          </p:cNvCxnSpPr>
          <p:nvPr/>
        </p:nvCxnSpPr>
        <p:spPr>
          <a:xfrm flipV="1">
            <a:off x="9144000" y="2227411"/>
            <a:ext cx="710404"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9156372" y="3618285"/>
            <a:ext cx="710404"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9144000" y="5004954"/>
            <a:ext cx="710404"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596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Reports &amp;Analytics</a:t>
            </a:r>
            <a:endParaRPr lang="en-US" dirty="0">
              <a:solidFill>
                <a:schemeClr val="bg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8710" y="1853248"/>
            <a:ext cx="648290" cy="484192"/>
          </a:xfrm>
        </p:spPr>
      </p:pic>
      <p:sp>
        <p:nvSpPr>
          <p:cNvPr id="5" name="TextBox 4"/>
          <p:cNvSpPr txBox="1"/>
          <p:nvPr/>
        </p:nvSpPr>
        <p:spPr>
          <a:xfrm>
            <a:off x="1587500" y="1853248"/>
            <a:ext cx="2260600" cy="381952"/>
          </a:xfrm>
          <a:prstGeom prst="rect">
            <a:avLst/>
          </a:prstGeom>
          <a:noFill/>
        </p:spPr>
        <p:txBody>
          <a:bodyPr wrap="square" rtlCol="0">
            <a:spAutoFit/>
          </a:bodyPr>
          <a:lstStyle/>
          <a:p>
            <a:r>
              <a:rPr lang="en-US" dirty="0" smtClean="0">
                <a:solidFill>
                  <a:srgbClr val="0E8C0D"/>
                </a:solidFill>
              </a:rPr>
              <a:t>Analytics</a:t>
            </a:r>
            <a:endParaRPr lang="en-US" dirty="0">
              <a:solidFill>
                <a:srgbClr val="0E8C0D"/>
              </a:solidFill>
            </a:endParaRPr>
          </a:p>
        </p:txBody>
      </p:sp>
      <p:sp>
        <p:nvSpPr>
          <p:cNvPr id="7" name="TextBox 6"/>
          <p:cNvSpPr txBox="1"/>
          <p:nvPr/>
        </p:nvSpPr>
        <p:spPr>
          <a:xfrm>
            <a:off x="748710" y="2551193"/>
            <a:ext cx="5350651" cy="1384995"/>
          </a:xfrm>
          <a:prstGeom prst="rect">
            <a:avLst/>
          </a:prstGeom>
          <a:noFill/>
        </p:spPr>
        <p:txBody>
          <a:bodyPr wrap="square" rtlCol="0">
            <a:spAutoFit/>
          </a:bodyPr>
          <a:lstStyle/>
          <a:p>
            <a:r>
              <a:rPr lang="en-US" sz="1400" dirty="0" smtClean="0">
                <a:solidFill>
                  <a:srgbClr val="0E8C0D"/>
                </a:solidFill>
              </a:rPr>
              <a:t>Monitor and set alerts on traffic flow. Provide partners and developers with reports on their traffic with a user dashboard designed for them. Analyze your API traffic through detailed traffic analytics by account, application or service and share performance insights across the organization with crisp, clear reporting.</a:t>
            </a:r>
            <a:endParaRPr lang="en-US" sz="1400" dirty="0">
              <a:solidFill>
                <a:srgbClr val="0E8C0D"/>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1100" y="3933269"/>
            <a:ext cx="863600" cy="545148"/>
          </a:xfrm>
          <a:prstGeom prst="rect">
            <a:avLst/>
          </a:prstGeom>
        </p:spPr>
      </p:pic>
      <p:sp>
        <p:nvSpPr>
          <p:cNvPr id="10" name="TextBox 9"/>
          <p:cNvSpPr txBox="1"/>
          <p:nvPr/>
        </p:nvSpPr>
        <p:spPr>
          <a:xfrm>
            <a:off x="7124700" y="4014867"/>
            <a:ext cx="2260600" cy="381952"/>
          </a:xfrm>
          <a:prstGeom prst="rect">
            <a:avLst/>
          </a:prstGeom>
          <a:noFill/>
        </p:spPr>
        <p:txBody>
          <a:bodyPr wrap="square" rtlCol="0">
            <a:spAutoFit/>
          </a:bodyPr>
          <a:lstStyle/>
          <a:p>
            <a:r>
              <a:rPr lang="en-US" dirty="0" smtClean="0">
                <a:solidFill>
                  <a:srgbClr val="354A5F"/>
                </a:solidFill>
              </a:rPr>
              <a:t>Dashboard</a:t>
            </a:r>
            <a:endParaRPr lang="en-US" dirty="0">
              <a:solidFill>
                <a:srgbClr val="354A5F"/>
              </a:solidFill>
            </a:endParaRPr>
          </a:p>
        </p:txBody>
      </p:sp>
      <p:sp>
        <p:nvSpPr>
          <p:cNvPr id="11" name="TextBox 10"/>
          <p:cNvSpPr txBox="1"/>
          <p:nvPr/>
        </p:nvSpPr>
        <p:spPr>
          <a:xfrm>
            <a:off x="6235700" y="4546448"/>
            <a:ext cx="5350651" cy="1600438"/>
          </a:xfrm>
          <a:prstGeom prst="rect">
            <a:avLst/>
          </a:prstGeom>
          <a:noFill/>
        </p:spPr>
        <p:txBody>
          <a:bodyPr wrap="square" rtlCol="0">
            <a:spAutoFit/>
          </a:bodyPr>
          <a:lstStyle/>
          <a:p>
            <a:r>
              <a:rPr lang="en-US" sz="1400" dirty="0" smtClean="0">
                <a:solidFill>
                  <a:srgbClr val="354A5F"/>
                </a:solidFill>
              </a:rPr>
              <a:t>High-level data at your fingertips</a:t>
            </a:r>
          </a:p>
          <a:p>
            <a:endParaRPr lang="en-US" sz="1400" dirty="0">
              <a:solidFill>
                <a:srgbClr val="354A5F"/>
              </a:solidFill>
            </a:endParaRPr>
          </a:p>
          <a:p>
            <a:r>
              <a:rPr lang="en-US" sz="1400" dirty="0" smtClean="0">
                <a:solidFill>
                  <a:srgbClr val="354A5F"/>
                </a:solidFill>
              </a:rPr>
              <a:t>The dashboard, part of the Admin Portal, gives you quick, centrally located visibility into any traffic and customer engagement opportunities or issues with your APIs. It is now on all 3scale API Management Platform plans, from free through enterprise.</a:t>
            </a:r>
            <a:endParaRPr lang="en-US" sz="1400" dirty="0">
              <a:solidFill>
                <a:srgbClr val="354A5F"/>
              </a:solidFill>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6074" y="4478417"/>
            <a:ext cx="1915922" cy="157300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9378" y="1853248"/>
            <a:ext cx="1915922" cy="1573007"/>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8032" y="1947462"/>
            <a:ext cx="1379655" cy="945796"/>
          </a:xfrm>
          <a:prstGeom prst="rect">
            <a:avLst/>
          </a:prstGeom>
        </p:spPr>
      </p:pic>
    </p:spTree>
    <p:extLst>
      <p:ext uri="{BB962C8B-B14F-4D97-AF65-F5344CB8AC3E}">
        <p14:creationId xmlns:p14="http://schemas.microsoft.com/office/powerpoint/2010/main" val="28448156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Developer &amp; User Experience - Onboarding</a:t>
            </a:r>
            <a:endParaRPr lang="en-US" dirty="0">
              <a:solidFill>
                <a:schemeClr val="bg2"/>
              </a:solidFill>
            </a:endParaRPr>
          </a:p>
        </p:txBody>
      </p:sp>
      <p:sp>
        <p:nvSpPr>
          <p:cNvPr id="3" name="Content Placeholder 2"/>
          <p:cNvSpPr>
            <a:spLocks noGrp="1"/>
          </p:cNvSpPr>
          <p:nvPr>
            <p:ph idx="1"/>
          </p:nvPr>
        </p:nvSpPr>
        <p:spPr>
          <a:xfrm>
            <a:off x="1588978" y="2137057"/>
            <a:ext cx="3687629" cy="613009"/>
          </a:xfrm>
        </p:spPr>
        <p:txBody>
          <a:bodyPr/>
          <a:lstStyle/>
          <a:p>
            <a:pPr marL="0" indent="0">
              <a:buNone/>
            </a:pPr>
            <a:r>
              <a:rPr lang="en-US" dirty="0" smtClean="0">
                <a:solidFill>
                  <a:srgbClr val="6ABCE7"/>
                </a:solidFill>
              </a:rPr>
              <a:t>Developer Portal</a:t>
            </a:r>
            <a:endParaRPr lang="en-US" dirty="0">
              <a:solidFill>
                <a:srgbClr val="6ABCE7"/>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21" y="2082439"/>
            <a:ext cx="863600" cy="545148"/>
          </a:xfrm>
          <a:prstGeom prst="rect">
            <a:avLst/>
          </a:prstGeom>
        </p:spPr>
      </p:pic>
      <p:sp>
        <p:nvSpPr>
          <p:cNvPr id="6" name="TextBox 5"/>
          <p:cNvSpPr txBox="1"/>
          <p:nvPr/>
        </p:nvSpPr>
        <p:spPr>
          <a:xfrm>
            <a:off x="646111" y="2798671"/>
            <a:ext cx="8497889" cy="1569660"/>
          </a:xfrm>
          <a:prstGeom prst="rect">
            <a:avLst/>
          </a:prstGeom>
          <a:noFill/>
        </p:spPr>
        <p:txBody>
          <a:bodyPr wrap="square" rtlCol="0">
            <a:spAutoFit/>
          </a:bodyPr>
          <a:lstStyle/>
          <a:p>
            <a:r>
              <a:rPr lang="en-US" sz="1600" dirty="0" smtClean="0">
                <a:solidFill>
                  <a:schemeClr val="bg2">
                    <a:lumMod val="60000"/>
                    <a:lumOff val="40000"/>
                  </a:schemeClr>
                </a:solidFill>
              </a:rPr>
              <a:t>One of the best ways to improve the performance and success of your API is to create an amazing </a:t>
            </a:r>
            <a:r>
              <a:rPr lang="en-US" sz="1600" dirty="0" smtClean="0">
                <a:solidFill>
                  <a:schemeClr val="bg1"/>
                </a:solidFill>
              </a:rPr>
              <a:t>developer experience</a:t>
            </a:r>
            <a:r>
              <a:rPr lang="en-US" sz="1600" dirty="0" smtClean="0">
                <a:solidFill>
                  <a:schemeClr val="bg2">
                    <a:lumMod val="60000"/>
                    <a:lumOff val="40000"/>
                  </a:schemeClr>
                </a:solidFill>
              </a:rPr>
              <a:t>. We provide a state of the art CMS making it super easy to create your own custom domain </a:t>
            </a:r>
            <a:r>
              <a:rPr lang="en-US" sz="1600" dirty="0" smtClean="0">
                <a:solidFill>
                  <a:schemeClr val="bg1"/>
                </a:solidFill>
              </a:rPr>
              <a:t>portal</a:t>
            </a:r>
            <a:r>
              <a:rPr lang="en-US" sz="1600" dirty="0" smtClean="0">
                <a:solidFill>
                  <a:schemeClr val="bg2">
                    <a:lumMod val="60000"/>
                    <a:lumOff val="40000"/>
                  </a:schemeClr>
                </a:solidFill>
              </a:rPr>
              <a:t> to manage developer interactions and increase API adoption. It’s simple to set up, so you can quickly start promoting your API, sign up developers and give them access to their API keys.</a:t>
            </a:r>
            <a:endParaRPr lang="en-US" sz="1600" dirty="0">
              <a:solidFill>
                <a:schemeClr val="bg2">
                  <a:lumMod val="60000"/>
                  <a:lumOff val="40000"/>
                </a:schemeClr>
              </a:solidFill>
            </a:endParaRPr>
          </a:p>
        </p:txBody>
      </p:sp>
      <p:pic>
        <p:nvPicPr>
          <p:cNvPr id="7" name="Picture 6"/>
          <p:cNvPicPr>
            <a:picLocks noChangeAspect="1"/>
          </p:cNvPicPr>
          <p:nvPr/>
        </p:nvPicPr>
        <p:blipFill>
          <a:blip r:embed="rId3"/>
          <a:stretch>
            <a:fillRect/>
          </a:stretch>
        </p:blipFill>
        <p:spPr>
          <a:xfrm>
            <a:off x="762021" y="4958366"/>
            <a:ext cx="2386835" cy="1524067"/>
          </a:xfrm>
          <a:prstGeom prst="rect">
            <a:avLst/>
          </a:prstGeom>
        </p:spPr>
      </p:pic>
      <p:pic>
        <p:nvPicPr>
          <p:cNvPr id="8" name="Picture 7"/>
          <p:cNvPicPr>
            <a:picLocks noChangeAspect="1"/>
          </p:cNvPicPr>
          <p:nvPr/>
        </p:nvPicPr>
        <p:blipFill>
          <a:blip r:embed="rId4"/>
          <a:stretch>
            <a:fillRect/>
          </a:stretch>
        </p:blipFill>
        <p:spPr>
          <a:xfrm>
            <a:off x="4122122" y="4958366"/>
            <a:ext cx="2458350" cy="1524067"/>
          </a:xfrm>
          <a:prstGeom prst="rect">
            <a:avLst/>
          </a:prstGeom>
        </p:spPr>
      </p:pic>
      <p:pic>
        <p:nvPicPr>
          <p:cNvPr id="9" name="Picture 8"/>
          <p:cNvPicPr>
            <a:picLocks noChangeAspect="1"/>
          </p:cNvPicPr>
          <p:nvPr/>
        </p:nvPicPr>
        <p:blipFill>
          <a:blip r:embed="rId5"/>
          <a:stretch>
            <a:fillRect/>
          </a:stretch>
        </p:blipFill>
        <p:spPr>
          <a:xfrm>
            <a:off x="7553739" y="4963336"/>
            <a:ext cx="2497096" cy="1519097"/>
          </a:xfrm>
          <a:prstGeom prst="rect">
            <a:avLst/>
          </a:prstGeom>
        </p:spPr>
      </p:pic>
      <p:pic>
        <p:nvPicPr>
          <p:cNvPr id="10" name="Picture 9"/>
          <p:cNvPicPr>
            <a:picLocks noChangeAspect="1"/>
          </p:cNvPicPr>
          <p:nvPr/>
        </p:nvPicPr>
        <p:blipFill>
          <a:blip r:embed="rId6"/>
          <a:stretch>
            <a:fillRect/>
          </a:stretch>
        </p:blipFill>
        <p:spPr>
          <a:xfrm>
            <a:off x="9689768" y="2331372"/>
            <a:ext cx="2502232" cy="1908317"/>
          </a:xfrm>
          <a:prstGeom prst="rect">
            <a:avLst/>
          </a:prstGeom>
        </p:spPr>
      </p:pic>
    </p:spTree>
    <p:extLst>
      <p:ext uri="{BB962C8B-B14F-4D97-AF65-F5344CB8AC3E}">
        <p14:creationId xmlns:p14="http://schemas.microsoft.com/office/powerpoint/2010/main" val="33735497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Developer &amp; User Experience - Documentation</a:t>
            </a:r>
            <a:endParaRPr lang="en-US" dirty="0">
              <a:solidFill>
                <a:schemeClr val="bg2"/>
              </a:solidFill>
            </a:endParaRPr>
          </a:p>
        </p:txBody>
      </p:sp>
      <p:sp>
        <p:nvSpPr>
          <p:cNvPr id="3" name="Content Placeholder 2"/>
          <p:cNvSpPr>
            <a:spLocks noGrp="1"/>
          </p:cNvSpPr>
          <p:nvPr>
            <p:ph idx="1"/>
          </p:nvPr>
        </p:nvSpPr>
        <p:spPr>
          <a:xfrm>
            <a:off x="875201" y="2052917"/>
            <a:ext cx="8946541" cy="4195481"/>
          </a:xfrm>
        </p:spPr>
        <p:txBody>
          <a:bodyPr/>
          <a:lstStyle/>
          <a:p>
            <a:pPr marL="0" indent="0">
              <a:buNone/>
            </a:pPr>
            <a:r>
              <a:rPr lang="en-US" b="1" dirty="0">
                <a:solidFill>
                  <a:schemeClr val="accent4">
                    <a:lumMod val="75000"/>
                  </a:schemeClr>
                </a:solidFill>
              </a:rPr>
              <a:t>API Catalog &amp; Getting </a:t>
            </a:r>
            <a:r>
              <a:rPr lang="en-US" b="1" dirty="0" smtClean="0">
                <a:solidFill>
                  <a:schemeClr val="accent4">
                    <a:lumMod val="75000"/>
                  </a:schemeClr>
                </a:solidFill>
              </a:rPr>
              <a:t>Started Guide</a:t>
            </a:r>
            <a:endParaRPr lang="en-US" dirty="0">
              <a:solidFill>
                <a:schemeClr val="accent4">
                  <a:lumMod val="75000"/>
                </a:schemeClr>
              </a:solidFill>
            </a:endParaRPr>
          </a:p>
        </p:txBody>
      </p:sp>
      <p:pic>
        <p:nvPicPr>
          <p:cNvPr id="4" name="Picture 3"/>
          <p:cNvPicPr>
            <a:picLocks noChangeAspect="1"/>
          </p:cNvPicPr>
          <p:nvPr/>
        </p:nvPicPr>
        <p:blipFill>
          <a:blip r:embed="rId2"/>
          <a:stretch>
            <a:fillRect/>
          </a:stretch>
        </p:blipFill>
        <p:spPr>
          <a:xfrm>
            <a:off x="646111" y="3182456"/>
            <a:ext cx="4917798" cy="3065942"/>
          </a:xfrm>
          <a:prstGeom prst="rect">
            <a:avLst/>
          </a:prstGeom>
        </p:spPr>
      </p:pic>
      <p:sp>
        <p:nvSpPr>
          <p:cNvPr id="5" name="TextBox 4"/>
          <p:cNvSpPr txBox="1"/>
          <p:nvPr/>
        </p:nvSpPr>
        <p:spPr>
          <a:xfrm>
            <a:off x="7263686" y="2052918"/>
            <a:ext cx="4108361" cy="400110"/>
          </a:xfrm>
          <a:prstGeom prst="rect">
            <a:avLst/>
          </a:prstGeom>
          <a:noFill/>
        </p:spPr>
        <p:txBody>
          <a:bodyPr wrap="square" rtlCol="0">
            <a:spAutoFit/>
          </a:bodyPr>
          <a:lstStyle/>
          <a:p>
            <a:r>
              <a:rPr lang="en-US" sz="2000" b="1" dirty="0">
                <a:solidFill>
                  <a:schemeClr val="accent3"/>
                </a:solidFill>
              </a:rPr>
              <a:t>ActiveDocs - API Swagger Tool</a:t>
            </a:r>
            <a:endParaRPr lang="en-US" sz="2000" dirty="0">
              <a:solidFill>
                <a:schemeClr val="accent3"/>
              </a:solidFill>
            </a:endParaRPr>
          </a:p>
        </p:txBody>
      </p:sp>
      <p:pic>
        <p:nvPicPr>
          <p:cNvPr id="6" name="Picture 5"/>
          <p:cNvPicPr>
            <a:picLocks noChangeAspect="1"/>
          </p:cNvPicPr>
          <p:nvPr/>
        </p:nvPicPr>
        <p:blipFill>
          <a:blip r:embed="rId3"/>
          <a:stretch>
            <a:fillRect/>
          </a:stretch>
        </p:blipFill>
        <p:spPr>
          <a:xfrm>
            <a:off x="6868090" y="3182455"/>
            <a:ext cx="4899551" cy="3065943"/>
          </a:xfrm>
          <a:prstGeom prst="rect">
            <a:avLst/>
          </a:prstGeom>
        </p:spPr>
      </p:pic>
      <p:pic>
        <p:nvPicPr>
          <p:cNvPr id="7" name="Picture 6"/>
          <p:cNvPicPr>
            <a:picLocks noChangeAspect="1"/>
          </p:cNvPicPr>
          <p:nvPr/>
        </p:nvPicPr>
        <p:blipFill>
          <a:blip r:embed="rId4"/>
          <a:stretch>
            <a:fillRect/>
          </a:stretch>
        </p:blipFill>
        <p:spPr>
          <a:xfrm>
            <a:off x="7665955" y="3688069"/>
            <a:ext cx="3319724" cy="2081205"/>
          </a:xfrm>
          <a:prstGeom prst="rect">
            <a:avLst/>
          </a:prstGeom>
        </p:spPr>
      </p:pic>
    </p:spTree>
    <p:extLst>
      <p:ext uri="{BB962C8B-B14F-4D97-AF65-F5344CB8AC3E}">
        <p14:creationId xmlns:p14="http://schemas.microsoft.com/office/powerpoint/2010/main" val="31559652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4914616"/>
            <a:ext cx="12192000" cy="164521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chemeClr val="bg2"/>
                </a:solidFill>
              </a:rPr>
              <a:t>Packaging, Billing &amp; Payments</a:t>
            </a:r>
            <a:endParaRPr lang="en-US" dirty="0">
              <a:solidFill>
                <a:schemeClr val="bg2"/>
              </a:solidFill>
            </a:endParaRPr>
          </a:p>
        </p:txBody>
      </p:sp>
      <p:sp>
        <p:nvSpPr>
          <p:cNvPr id="4" name="Flowchart: Alternate Process 3"/>
          <p:cNvSpPr/>
          <p:nvPr/>
        </p:nvSpPr>
        <p:spPr>
          <a:xfrm>
            <a:off x="403546" y="1403799"/>
            <a:ext cx="3679055" cy="2292439"/>
          </a:xfrm>
          <a:prstGeom prst="flowChartAlternateProcess">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75276" y="1563522"/>
            <a:ext cx="3507325" cy="2132716"/>
          </a:xfrm>
        </p:spPr>
        <p:txBody>
          <a:bodyPr>
            <a:normAutofit/>
          </a:bodyPr>
          <a:lstStyle/>
          <a:p>
            <a:pPr marL="0" indent="0">
              <a:buNone/>
            </a:pPr>
            <a:r>
              <a:rPr lang="en-US" sz="1400" b="1" dirty="0"/>
              <a:t>MULTIPLE PRICING RULES</a:t>
            </a:r>
          </a:p>
          <a:p>
            <a:pPr marL="0" indent="0">
              <a:buNone/>
            </a:pPr>
            <a:r>
              <a:rPr lang="en-US" sz="1400" dirty="0"/>
              <a:t>• ONE TIME PAYMENT</a:t>
            </a:r>
          </a:p>
          <a:p>
            <a:pPr marL="0" indent="0">
              <a:buNone/>
            </a:pPr>
            <a:r>
              <a:rPr lang="en-US" sz="1400" dirty="0"/>
              <a:t>• FIXED RECURRING MONTHLY FEE</a:t>
            </a:r>
          </a:p>
          <a:p>
            <a:pPr marL="0" indent="0">
              <a:buNone/>
            </a:pPr>
            <a:r>
              <a:rPr lang="en-US" sz="1400" dirty="0"/>
              <a:t>• VARIABLE RECURRING </a:t>
            </a:r>
            <a:r>
              <a:rPr lang="en-US" sz="1400" dirty="0" smtClean="0"/>
              <a:t>MONTHLY FEE</a:t>
            </a:r>
            <a:endParaRPr lang="en-US" sz="1400" dirty="0"/>
          </a:p>
          <a:p>
            <a:pPr marL="0" indent="0">
              <a:buNone/>
            </a:pPr>
            <a:r>
              <a:rPr lang="en-US" sz="1400" dirty="0"/>
              <a:t>• COST PER UNIT</a:t>
            </a:r>
          </a:p>
          <a:p>
            <a:pPr marL="0" indent="0">
              <a:buNone/>
            </a:pPr>
            <a:r>
              <a:rPr lang="en-US" sz="1400" dirty="0"/>
              <a:t>• TIERED PRICING</a:t>
            </a:r>
            <a:endParaRPr lang="en-US" sz="1400" dirty="0"/>
          </a:p>
        </p:txBody>
      </p:sp>
      <p:sp>
        <p:nvSpPr>
          <p:cNvPr id="5" name="Flowchart: Alternate Process 4"/>
          <p:cNvSpPr/>
          <p:nvPr/>
        </p:nvSpPr>
        <p:spPr>
          <a:xfrm>
            <a:off x="4254331" y="1403799"/>
            <a:ext cx="3679055" cy="2292439"/>
          </a:xfrm>
          <a:prstGeom prst="flowChartAlternateProcess">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Alternate Process 5"/>
          <p:cNvSpPr/>
          <p:nvPr/>
        </p:nvSpPr>
        <p:spPr>
          <a:xfrm>
            <a:off x="8105116" y="1403798"/>
            <a:ext cx="3679055" cy="2292439"/>
          </a:xfrm>
          <a:prstGeom prst="flowChartAlternateProcess">
            <a:avLst/>
          </a:prstGeom>
          <a:solidFill>
            <a:schemeClr val="bg1"/>
          </a:solidFill>
          <a:ln>
            <a:solidFill>
              <a:srgbClr val="29B3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297257" y="1563522"/>
            <a:ext cx="3636129" cy="2031325"/>
          </a:xfrm>
          <a:prstGeom prst="rect">
            <a:avLst/>
          </a:prstGeom>
          <a:noFill/>
        </p:spPr>
        <p:txBody>
          <a:bodyPr wrap="square" rtlCol="0">
            <a:spAutoFit/>
          </a:bodyPr>
          <a:lstStyle/>
          <a:p>
            <a:r>
              <a:rPr lang="en-US" sz="1400" b="1" dirty="0"/>
              <a:t>BILLING CYCLES</a:t>
            </a:r>
          </a:p>
          <a:p>
            <a:endParaRPr lang="en-US" sz="1400" dirty="0" smtClean="0"/>
          </a:p>
          <a:p>
            <a:r>
              <a:rPr lang="en-US" sz="1400" dirty="0" smtClean="0"/>
              <a:t>• </a:t>
            </a:r>
            <a:r>
              <a:rPr lang="en-US" sz="1400" dirty="0"/>
              <a:t>INVOICES ISSUES ON A </a:t>
            </a:r>
            <a:r>
              <a:rPr lang="en-US" sz="1400" dirty="0" smtClean="0"/>
              <a:t>MONTHLY BASIS</a:t>
            </a:r>
          </a:p>
          <a:p>
            <a:r>
              <a:rPr lang="en-US" sz="1400" dirty="0" smtClean="0"/>
              <a:t>• </a:t>
            </a:r>
            <a:r>
              <a:rPr lang="en-US" sz="1400" dirty="0"/>
              <a:t>2 BILLING OPTIONS:</a:t>
            </a:r>
          </a:p>
          <a:p>
            <a:pPr lvl="1"/>
            <a:r>
              <a:rPr lang="en-US" sz="1400" dirty="0" smtClean="0"/>
              <a:t>• </a:t>
            </a:r>
            <a:r>
              <a:rPr lang="en-US" sz="1400" dirty="0"/>
              <a:t>PREPAID (FIXED FEES </a:t>
            </a:r>
            <a:r>
              <a:rPr lang="en-US" sz="1400" dirty="0" smtClean="0"/>
              <a:t>CHARGED BEGINNING OF MONTH</a:t>
            </a:r>
            <a:r>
              <a:rPr lang="en-US" sz="1400" dirty="0"/>
              <a:t>, </a:t>
            </a:r>
            <a:r>
              <a:rPr lang="en-US" sz="1400" dirty="0" smtClean="0"/>
              <a:t>VARIABLE FEES </a:t>
            </a:r>
            <a:r>
              <a:rPr lang="en-US" sz="1400" dirty="0"/>
              <a:t>CHARGED END OF MONTH)</a:t>
            </a:r>
          </a:p>
          <a:p>
            <a:pPr lvl="1"/>
            <a:r>
              <a:rPr lang="en-US" sz="1400" dirty="0"/>
              <a:t>• POSTPAID (ALL FEES CHARGED </a:t>
            </a:r>
            <a:r>
              <a:rPr lang="en-US" sz="1400" dirty="0" smtClean="0"/>
              <a:t>AT THE </a:t>
            </a:r>
            <a:r>
              <a:rPr lang="en-US" sz="1400" dirty="0"/>
              <a:t>END OF THE MONTH)</a:t>
            </a:r>
            <a:endParaRPr lang="en-US" sz="1400" dirty="0"/>
          </a:p>
        </p:txBody>
      </p:sp>
      <p:pic>
        <p:nvPicPr>
          <p:cNvPr id="8" name="Picture 7"/>
          <p:cNvPicPr>
            <a:picLocks noChangeAspect="1"/>
          </p:cNvPicPr>
          <p:nvPr/>
        </p:nvPicPr>
        <p:blipFill>
          <a:blip r:embed="rId2"/>
          <a:stretch>
            <a:fillRect/>
          </a:stretch>
        </p:blipFill>
        <p:spPr>
          <a:xfrm>
            <a:off x="8584760" y="1563522"/>
            <a:ext cx="2719766" cy="1427719"/>
          </a:xfrm>
          <a:prstGeom prst="rect">
            <a:avLst/>
          </a:prstGeom>
        </p:spPr>
      </p:pic>
      <p:sp>
        <p:nvSpPr>
          <p:cNvPr id="9" name="Rectangle 8"/>
          <p:cNvSpPr/>
          <p:nvPr/>
        </p:nvSpPr>
        <p:spPr>
          <a:xfrm>
            <a:off x="8438800" y="3071627"/>
            <a:ext cx="3334628" cy="523220"/>
          </a:xfrm>
          <a:prstGeom prst="rect">
            <a:avLst/>
          </a:prstGeom>
        </p:spPr>
        <p:txBody>
          <a:bodyPr wrap="square">
            <a:spAutoFit/>
          </a:bodyPr>
          <a:lstStyle/>
          <a:p>
            <a:r>
              <a:rPr lang="en-US" sz="1400" dirty="0">
                <a:latin typeface="DejaVuSans"/>
              </a:rPr>
              <a:t>NO CREDIT CARD DETAILS STORED</a:t>
            </a:r>
          </a:p>
          <a:p>
            <a:r>
              <a:rPr lang="en-US" sz="1400" dirty="0">
                <a:latin typeface="DejaVuSans"/>
              </a:rPr>
              <a:t>ON 3SCALE INFRASTRUCTURE</a:t>
            </a:r>
            <a:endParaRPr lang="en-US" sz="1400" dirty="0"/>
          </a:p>
        </p:txBody>
      </p:sp>
      <p:sp>
        <p:nvSpPr>
          <p:cNvPr id="10" name="Rectangle 9"/>
          <p:cNvSpPr/>
          <p:nvPr/>
        </p:nvSpPr>
        <p:spPr>
          <a:xfrm>
            <a:off x="627949" y="4391964"/>
            <a:ext cx="4720523" cy="369332"/>
          </a:xfrm>
          <a:prstGeom prst="rect">
            <a:avLst/>
          </a:prstGeom>
        </p:spPr>
        <p:txBody>
          <a:bodyPr wrap="none">
            <a:spAutoFit/>
          </a:bodyPr>
          <a:lstStyle/>
          <a:p>
            <a:r>
              <a:rPr lang="en-US" b="1" dirty="0">
                <a:solidFill>
                  <a:schemeClr val="accent4">
                    <a:lumMod val="75000"/>
                  </a:schemeClr>
                </a:solidFill>
                <a:latin typeface="DejaVuSans-Bold"/>
              </a:rPr>
              <a:t>PRE-INTEGRATED PAYMENT GATEWAYS</a:t>
            </a:r>
            <a:endParaRPr lang="en-US" dirty="0">
              <a:solidFill>
                <a:schemeClr val="accent4">
                  <a:lumMod val="75000"/>
                </a:schemeClr>
              </a:solidFill>
            </a:endParaRPr>
          </a:p>
        </p:txBody>
      </p:sp>
      <p:pic>
        <p:nvPicPr>
          <p:cNvPr id="11" name="Picture 10"/>
          <p:cNvPicPr>
            <a:picLocks noChangeAspect="1"/>
          </p:cNvPicPr>
          <p:nvPr/>
        </p:nvPicPr>
        <p:blipFill>
          <a:blip r:embed="rId3"/>
          <a:stretch>
            <a:fillRect/>
          </a:stretch>
        </p:blipFill>
        <p:spPr>
          <a:xfrm>
            <a:off x="93285" y="4977308"/>
            <a:ext cx="12019203" cy="1539278"/>
          </a:xfrm>
          <a:prstGeom prst="rect">
            <a:avLst/>
          </a:prstGeom>
        </p:spPr>
      </p:pic>
    </p:spTree>
    <p:extLst>
      <p:ext uri="{BB962C8B-B14F-4D97-AF65-F5344CB8AC3E}">
        <p14:creationId xmlns:p14="http://schemas.microsoft.com/office/powerpoint/2010/main" val="1967652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052918"/>
            <a:ext cx="9083877" cy="4195481"/>
          </a:xfrm>
        </p:spPr>
        <p:txBody>
          <a:bodyPr/>
          <a:lstStyle/>
          <a:p>
            <a:pPr marL="0" indent="0">
              <a:buNone/>
            </a:pPr>
            <a:r>
              <a:rPr lang="en-US" sz="4000" dirty="0"/>
              <a:t>	</a:t>
            </a:r>
            <a:r>
              <a:rPr lang="en-US" sz="4000" dirty="0" smtClean="0">
                <a:solidFill>
                  <a:schemeClr val="accent4">
                    <a:lumMod val="50000"/>
                  </a:schemeClr>
                </a:solidFill>
              </a:rPr>
              <a:t>“Software is eating the world”</a:t>
            </a:r>
          </a:p>
          <a:p>
            <a:pPr marL="0" indent="0">
              <a:buNone/>
            </a:pPr>
            <a:r>
              <a:rPr lang="en-US" sz="4000" dirty="0">
                <a:solidFill>
                  <a:schemeClr val="accent4">
                    <a:lumMod val="50000"/>
                  </a:schemeClr>
                </a:solidFill>
              </a:rPr>
              <a:t>	</a:t>
            </a:r>
            <a:r>
              <a:rPr lang="en-US" sz="4000" dirty="0" smtClean="0">
                <a:solidFill>
                  <a:schemeClr val="accent4">
                    <a:lumMod val="50000"/>
                  </a:schemeClr>
                </a:solidFill>
              </a:rPr>
              <a:t>						</a:t>
            </a:r>
          </a:p>
          <a:p>
            <a:pPr marL="0" indent="0">
              <a:buNone/>
            </a:pPr>
            <a:r>
              <a:rPr lang="en-US" sz="4000" dirty="0">
                <a:solidFill>
                  <a:schemeClr val="accent4">
                    <a:lumMod val="50000"/>
                  </a:schemeClr>
                </a:solidFill>
              </a:rPr>
              <a:t>	</a:t>
            </a:r>
            <a:r>
              <a:rPr lang="en-US" sz="4000" dirty="0" smtClean="0">
                <a:solidFill>
                  <a:schemeClr val="accent4">
                    <a:lumMod val="50000"/>
                  </a:schemeClr>
                </a:solidFill>
              </a:rPr>
              <a:t>						“API’s eating software”</a:t>
            </a:r>
          </a:p>
          <a:p>
            <a:pPr marL="0" indent="0" algn="ctr">
              <a:buNone/>
            </a:pPr>
            <a:endParaRPr lang="en-US" dirty="0">
              <a:solidFill>
                <a:schemeClr val="accent4">
                  <a:lumMod val="50000"/>
                </a:schemeClr>
              </a:solidFill>
            </a:endParaRPr>
          </a:p>
        </p:txBody>
      </p:sp>
    </p:spTree>
    <p:extLst>
      <p:ext uri="{BB962C8B-B14F-4D97-AF65-F5344CB8AC3E}">
        <p14:creationId xmlns:p14="http://schemas.microsoft.com/office/powerpoint/2010/main" val="6807458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2101940"/>
            <a:ext cx="8825659" cy="1981200"/>
          </a:xfrm>
        </p:spPr>
        <p:txBody>
          <a:bodyPr/>
          <a:lstStyle/>
          <a:p>
            <a:r>
              <a:rPr lang="en-US" dirty="0" smtClean="0">
                <a:solidFill>
                  <a:schemeClr val="bg2"/>
                </a:solidFill>
              </a:rPr>
              <a:t>Stronger Together</a:t>
            </a:r>
            <a:endParaRPr lang="en-US" dirty="0">
              <a:solidFill>
                <a:schemeClr val="bg2"/>
              </a:solidFill>
            </a:endParaRPr>
          </a:p>
        </p:txBody>
      </p:sp>
      <p:sp>
        <p:nvSpPr>
          <p:cNvPr id="3" name="Text Placeholder 2"/>
          <p:cNvSpPr>
            <a:spLocks noGrp="1"/>
          </p:cNvSpPr>
          <p:nvPr>
            <p:ph type="body" sz="half" idx="2"/>
          </p:nvPr>
        </p:nvSpPr>
        <p:spPr>
          <a:xfrm>
            <a:off x="2245365" y="2708856"/>
            <a:ext cx="10423154" cy="2362200"/>
          </a:xfrm>
        </p:spPr>
        <p:txBody>
          <a:bodyPr>
            <a:normAutofit/>
          </a:bodyPr>
          <a:lstStyle/>
          <a:p>
            <a:r>
              <a:rPr lang="en-US" sz="4000" dirty="0" smtClean="0">
                <a:solidFill>
                  <a:schemeClr val="bg2"/>
                </a:solidFill>
              </a:rPr>
              <a:t>THE RED HAT 3SCALE </a:t>
            </a:r>
          </a:p>
          <a:p>
            <a:r>
              <a:rPr lang="en-US" sz="4000" dirty="0" smtClean="0">
                <a:solidFill>
                  <a:schemeClr val="bg2"/>
                </a:solidFill>
              </a:rPr>
              <a:t>API MANAGEMENT</a:t>
            </a:r>
            <a:endParaRPr lang="en-US" sz="4000" dirty="0">
              <a:solidFill>
                <a:schemeClr val="bg2"/>
              </a:solidFill>
            </a:endParaRPr>
          </a:p>
        </p:txBody>
      </p:sp>
    </p:spTree>
    <p:extLst>
      <p:ext uri="{BB962C8B-B14F-4D97-AF65-F5344CB8AC3E}">
        <p14:creationId xmlns:p14="http://schemas.microsoft.com/office/powerpoint/2010/main" val="13217096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798490" y="1447800"/>
            <a:ext cx="4945487" cy="4577079"/>
          </a:xfrm>
        </p:spPr>
        <p:txBody>
          <a:bodyPr>
            <a:noAutofit/>
          </a:bodyPr>
          <a:lstStyle/>
          <a:p>
            <a:r>
              <a:rPr lang="en-US" sz="1600" dirty="0">
                <a:solidFill>
                  <a:schemeClr val="accent3"/>
                </a:solidFill>
              </a:rPr>
              <a:t>Proven customer success</a:t>
            </a:r>
          </a:p>
          <a:p>
            <a:pPr marL="285750" indent="-285750">
              <a:buFont typeface="Arial" panose="020B0604020202020204" pitchFamily="34" charset="0"/>
              <a:buChar char="•"/>
            </a:pPr>
            <a:r>
              <a:rPr lang="en-US" sz="1600" dirty="0">
                <a:solidFill>
                  <a:schemeClr val="accent4">
                    <a:lumMod val="75000"/>
                  </a:schemeClr>
                </a:solidFill>
              </a:rPr>
              <a:t>Self service accessible platform</a:t>
            </a:r>
          </a:p>
          <a:p>
            <a:pPr marL="285750" indent="-285750">
              <a:buFont typeface="Arial" panose="020B0604020202020204" pitchFamily="34" charset="0"/>
              <a:buChar char="•"/>
            </a:pPr>
            <a:r>
              <a:rPr lang="en-US" sz="1600" dirty="0">
                <a:solidFill>
                  <a:schemeClr val="accent4">
                    <a:lumMod val="75000"/>
                  </a:schemeClr>
                </a:solidFill>
              </a:rPr>
              <a:t>But Enterprise grade service</a:t>
            </a:r>
          </a:p>
          <a:p>
            <a:pPr marL="285750" indent="-285750">
              <a:buFont typeface="Arial" panose="020B0604020202020204" pitchFamily="34" charset="0"/>
              <a:buChar char="•"/>
            </a:pPr>
            <a:r>
              <a:rPr lang="en-US" sz="1600" dirty="0">
                <a:solidFill>
                  <a:schemeClr val="accent4">
                    <a:lumMod val="75000"/>
                  </a:schemeClr>
                </a:solidFill>
              </a:rPr>
              <a:t>700+ global customers</a:t>
            </a:r>
          </a:p>
          <a:p>
            <a:r>
              <a:rPr lang="en-US" sz="1600" dirty="0">
                <a:solidFill>
                  <a:schemeClr val="accent3"/>
                </a:solidFill>
              </a:rPr>
              <a:t>Flexible Distributed Architecture</a:t>
            </a:r>
          </a:p>
          <a:p>
            <a:pPr marL="285750" indent="-285750">
              <a:buFont typeface="Arial" panose="020B0604020202020204" pitchFamily="34" charset="0"/>
              <a:buChar char="•"/>
            </a:pPr>
            <a:r>
              <a:rPr lang="en-US" sz="1600" dirty="0">
                <a:solidFill>
                  <a:schemeClr val="accent4">
                    <a:lumMod val="75000"/>
                  </a:schemeClr>
                </a:solidFill>
              </a:rPr>
              <a:t>Hybrid Deployment Model</a:t>
            </a:r>
          </a:p>
          <a:p>
            <a:pPr marL="285750" indent="-285750">
              <a:buFont typeface="Arial" panose="020B0604020202020204" pitchFamily="34" charset="0"/>
              <a:buChar char="•"/>
            </a:pPr>
            <a:r>
              <a:rPr lang="en-US" sz="1600" dirty="0">
                <a:solidFill>
                  <a:schemeClr val="accent4">
                    <a:lumMod val="75000"/>
                  </a:schemeClr>
                </a:solidFill>
              </a:rPr>
              <a:t>Supports billions of API transactions</a:t>
            </a:r>
          </a:p>
          <a:p>
            <a:pPr marL="285750" indent="-285750">
              <a:buFont typeface="Arial" panose="020B0604020202020204" pitchFamily="34" charset="0"/>
              <a:buChar char="•"/>
            </a:pPr>
            <a:r>
              <a:rPr lang="en-US" sz="1600" dirty="0">
                <a:solidFill>
                  <a:schemeClr val="accent4">
                    <a:lumMod val="75000"/>
                  </a:schemeClr>
                </a:solidFill>
              </a:rPr>
              <a:t>Superior latency &amp; </a:t>
            </a:r>
            <a:r>
              <a:rPr lang="en-US" sz="1600" dirty="0" smtClean="0">
                <a:solidFill>
                  <a:schemeClr val="accent4">
                    <a:lumMod val="75000"/>
                  </a:schemeClr>
                </a:solidFill>
              </a:rPr>
              <a:t>performance benchmarks</a:t>
            </a:r>
            <a:endParaRPr lang="en-US" sz="1600" dirty="0">
              <a:solidFill>
                <a:schemeClr val="accent4">
                  <a:lumMod val="75000"/>
                </a:schemeClr>
              </a:solidFill>
            </a:endParaRPr>
          </a:p>
          <a:p>
            <a:r>
              <a:rPr lang="en-US" sz="1600" dirty="0">
                <a:solidFill>
                  <a:schemeClr val="accent3"/>
                </a:solidFill>
              </a:rPr>
              <a:t>Future proof</a:t>
            </a:r>
          </a:p>
          <a:p>
            <a:pPr marL="285750" indent="-285750">
              <a:buFont typeface="Arial" panose="020B0604020202020204" pitchFamily="34" charset="0"/>
              <a:buChar char="•"/>
            </a:pPr>
            <a:r>
              <a:rPr lang="en-US" sz="1600" dirty="0">
                <a:solidFill>
                  <a:schemeClr val="accent4">
                    <a:lumMod val="75000"/>
                  </a:schemeClr>
                </a:solidFill>
              </a:rPr>
              <a:t>Flexibility and scalability are built in</a:t>
            </a:r>
          </a:p>
          <a:p>
            <a:pPr marL="285750" indent="-285750">
              <a:buFont typeface="Arial" panose="020B0604020202020204" pitchFamily="34" charset="0"/>
              <a:buChar char="•"/>
            </a:pPr>
            <a:r>
              <a:rPr lang="en-US" sz="1600" dirty="0">
                <a:solidFill>
                  <a:schemeClr val="accent4">
                    <a:lumMod val="75000"/>
                  </a:schemeClr>
                </a:solidFill>
              </a:rPr>
              <a:t>Most cost effective solution in </a:t>
            </a:r>
            <a:r>
              <a:rPr lang="en-US" sz="1600" dirty="0" smtClean="0">
                <a:solidFill>
                  <a:schemeClr val="accent4">
                    <a:lumMod val="75000"/>
                  </a:schemeClr>
                </a:solidFill>
              </a:rPr>
              <a:t>the market</a:t>
            </a:r>
            <a:endParaRPr lang="en-US" sz="1600" dirty="0">
              <a:solidFill>
                <a:schemeClr val="accent4">
                  <a:lumMod val="75000"/>
                </a:schemeClr>
              </a:solidFill>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977" y="1447800"/>
            <a:ext cx="5195888" cy="3974206"/>
          </a:xfrm>
        </p:spPr>
      </p:pic>
      <p:sp>
        <p:nvSpPr>
          <p:cNvPr id="8" name="TextBox 7"/>
          <p:cNvSpPr txBox="1"/>
          <p:nvPr/>
        </p:nvSpPr>
        <p:spPr>
          <a:xfrm>
            <a:off x="7179235" y="5052674"/>
            <a:ext cx="4031087" cy="369332"/>
          </a:xfrm>
          <a:prstGeom prst="rect">
            <a:avLst/>
          </a:prstGeom>
          <a:noFill/>
        </p:spPr>
        <p:txBody>
          <a:bodyPr wrap="square" rtlCol="0">
            <a:spAutoFit/>
          </a:bodyPr>
          <a:lstStyle/>
          <a:p>
            <a:r>
              <a:rPr lang="en-US" dirty="0" smtClean="0">
                <a:solidFill>
                  <a:schemeClr val="bg1"/>
                </a:solidFill>
              </a:rPr>
              <a:t>TAKING CONTROL OF YOUR APIS</a:t>
            </a:r>
            <a:endParaRPr lang="en-US" dirty="0">
              <a:solidFill>
                <a:schemeClr val="bg1"/>
              </a:solidFill>
            </a:endParaRPr>
          </a:p>
        </p:txBody>
      </p:sp>
    </p:spTree>
    <p:extLst>
      <p:ext uri="{BB962C8B-B14F-4D97-AF65-F5344CB8AC3E}">
        <p14:creationId xmlns:p14="http://schemas.microsoft.com/office/powerpoint/2010/main" val="7622051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96533"/>
          </a:xfrm>
        </p:spPr>
        <p:txBody>
          <a:bodyPr/>
          <a:lstStyle/>
          <a:p>
            <a:r>
              <a:rPr lang="en-US" dirty="0" smtClean="0">
                <a:solidFill>
                  <a:schemeClr val="bg2"/>
                </a:solidFill>
              </a:rPr>
              <a:t>API @ RED</a:t>
            </a:r>
            <a:endParaRPr lang="en-US" dirty="0">
              <a:solidFill>
                <a:schemeClr val="bg2"/>
              </a:solidFill>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46111" y="2131563"/>
            <a:ext cx="3243116" cy="1007772"/>
          </a:xfrm>
        </p:spPr>
      </p:pic>
      <p:sp>
        <p:nvSpPr>
          <p:cNvPr id="6" name="Rectangle 5"/>
          <p:cNvSpPr/>
          <p:nvPr/>
        </p:nvSpPr>
        <p:spPr>
          <a:xfrm>
            <a:off x="194902" y="4108203"/>
            <a:ext cx="6096000" cy="1754326"/>
          </a:xfrm>
          <a:prstGeom prst="rect">
            <a:avLst/>
          </a:prstGeom>
        </p:spPr>
        <p:txBody>
          <a:bodyPr>
            <a:spAutoFit/>
          </a:bodyPr>
          <a:lstStyle/>
          <a:p>
            <a:pPr marL="285750" indent="-285750">
              <a:buFont typeface="Arial" panose="020B0604020202020204" pitchFamily="34" charset="0"/>
              <a:buChar char="•"/>
            </a:pPr>
            <a:r>
              <a:rPr lang="en-US" dirty="0">
                <a:solidFill>
                  <a:srgbClr val="434343"/>
                </a:solidFill>
                <a:latin typeface="DejaVuSans"/>
              </a:rPr>
              <a:t>Market-leading, full-stack </a:t>
            </a:r>
            <a:r>
              <a:rPr lang="en-US" dirty="0" smtClean="0">
                <a:solidFill>
                  <a:srgbClr val="434343"/>
                </a:solidFill>
                <a:latin typeface="DejaVuSans"/>
              </a:rPr>
              <a:t>API management </a:t>
            </a:r>
            <a:r>
              <a:rPr lang="en-US" dirty="0">
                <a:solidFill>
                  <a:srgbClr val="434343"/>
                </a:solidFill>
                <a:latin typeface="DejaVuSans"/>
              </a:rPr>
              <a:t>platform</a:t>
            </a:r>
          </a:p>
          <a:p>
            <a:pPr marL="285750" indent="-285750">
              <a:buFont typeface="Arial" panose="020B0604020202020204" pitchFamily="34" charset="0"/>
              <a:buChar char="•"/>
            </a:pPr>
            <a:r>
              <a:rPr lang="en-US" dirty="0" smtClean="0">
                <a:solidFill>
                  <a:srgbClr val="434343"/>
                </a:solidFill>
                <a:latin typeface="DejaVuSans"/>
              </a:rPr>
              <a:t>Comprehensive </a:t>
            </a:r>
            <a:r>
              <a:rPr lang="en-US" dirty="0">
                <a:solidFill>
                  <a:srgbClr val="434343"/>
                </a:solidFill>
                <a:latin typeface="DejaVuSans"/>
              </a:rPr>
              <a:t>coverage of API</a:t>
            </a:r>
          </a:p>
          <a:p>
            <a:r>
              <a:rPr lang="en-US" dirty="0" smtClean="0">
                <a:solidFill>
                  <a:srgbClr val="434343"/>
                </a:solidFill>
                <a:latin typeface="DejaVuSans"/>
              </a:rPr>
              <a:t>	Economy </a:t>
            </a:r>
            <a:r>
              <a:rPr lang="en-US" dirty="0">
                <a:solidFill>
                  <a:srgbClr val="434343"/>
                </a:solidFill>
                <a:latin typeface="DejaVuSans"/>
              </a:rPr>
              <a:t>use cases from </a:t>
            </a:r>
            <a:r>
              <a:rPr lang="en-US" dirty="0" smtClean="0">
                <a:solidFill>
                  <a:srgbClr val="434343"/>
                </a:solidFill>
                <a:latin typeface="DejaVuSans"/>
              </a:rPr>
              <a:t>API development </a:t>
            </a:r>
            <a:r>
              <a:rPr lang="en-US" dirty="0">
                <a:solidFill>
                  <a:srgbClr val="434343"/>
                </a:solidFill>
                <a:latin typeface="DejaVuSans"/>
              </a:rPr>
              <a:t>through </a:t>
            </a:r>
            <a:r>
              <a:rPr lang="en-US" dirty="0" smtClean="0">
                <a:solidFill>
                  <a:srgbClr val="434343"/>
                </a:solidFill>
                <a:latin typeface="DejaVuSans"/>
              </a:rPr>
              <a:t>	management</a:t>
            </a:r>
            <a:endParaRPr lang="en-US" dirty="0">
              <a:solidFill>
                <a:srgbClr val="434343"/>
              </a:solidFill>
              <a:latin typeface="DejaVuSans"/>
            </a:endParaRPr>
          </a:p>
          <a:p>
            <a:pPr marL="285750" indent="-285750">
              <a:buFont typeface="Arial" panose="020B0604020202020204" pitchFamily="34" charset="0"/>
              <a:buChar char="•"/>
            </a:pPr>
            <a:r>
              <a:rPr lang="en-US" dirty="0" smtClean="0">
                <a:solidFill>
                  <a:srgbClr val="434343"/>
                </a:solidFill>
                <a:latin typeface="DejaVuSans"/>
              </a:rPr>
              <a:t>API </a:t>
            </a:r>
            <a:r>
              <a:rPr lang="en-US" dirty="0">
                <a:solidFill>
                  <a:srgbClr val="434343"/>
                </a:solidFill>
                <a:latin typeface="DejaVuSans"/>
              </a:rPr>
              <a:t>governance for mobile </a:t>
            </a:r>
            <a:r>
              <a:rPr lang="en-US" dirty="0" smtClean="0">
                <a:solidFill>
                  <a:srgbClr val="434343"/>
                </a:solidFill>
                <a:latin typeface="DejaVuSans"/>
              </a:rPr>
              <a:t>channels with </a:t>
            </a:r>
            <a:r>
              <a:rPr lang="en-US" dirty="0">
                <a:solidFill>
                  <a:srgbClr val="434343"/>
                </a:solidFill>
                <a:latin typeface="DejaVuSans"/>
              </a:rPr>
              <a:t>Red Hat Mobile </a:t>
            </a:r>
            <a:r>
              <a:rPr lang="en-US" dirty="0" smtClean="0">
                <a:solidFill>
                  <a:srgbClr val="434343"/>
                </a:solidFill>
                <a:latin typeface="DejaVuSans"/>
              </a:rPr>
              <a:t>Application Platform</a:t>
            </a:r>
            <a:endParaRPr lang="en-US" dirty="0"/>
          </a:p>
        </p:txBody>
      </p:sp>
      <p:pic>
        <p:nvPicPr>
          <p:cNvPr id="12" name="Content Placeholder 1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97137" y="1592012"/>
            <a:ext cx="3102870" cy="609601"/>
          </a:xfr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7137" y="2574656"/>
            <a:ext cx="4504571" cy="98747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6108" y="2635449"/>
            <a:ext cx="3456869" cy="3456869"/>
          </a:xfrm>
          <a:prstGeom prst="rect">
            <a:avLst/>
          </a:prstGeom>
        </p:spPr>
      </p:pic>
      <p:sp>
        <p:nvSpPr>
          <p:cNvPr id="16" name="Rectangle 15"/>
          <p:cNvSpPr/>
          <p:nvPr/>
        </p:nvSpPr>
        <p:spPr>
          <a:xfrm>
            <a:off x="6290902" y="5224864"/>
            <a:ext cx="6096000" cy="1477328"/>
          </a:xfrm>
          <a:prstGeom prst="rect">
            <a:avLst/>
          </a:prstGeom>
        </p:spPr>
        <p:txBody>
          <a:bodyPr>
            <a:spAutoFit/>
          </a:bodyPr>
          <a:lstStyle/>
          <a:p>
            <a:pPr marL="285750" indent="-285750">
              <a:buFont typeface="Arial" panose="020B0604020202020204" pitchFamily="34" charset="0"/>
              <a:buChar char="•"/>
            </a:pPr>
            <a:r>
              <a:rPr lang="en-US" dirty="0">
                <a:solidFill>
                  <a:srgbClr val="434343"/>
                </a:solidFill>
                <a:latin typeface="DejaVuSans"/>
              </a:rPr>
              <a:t>OpenShift integration brings </a:t>
            </a:r>
            <a:r>
              <a:rPr lang="en-US" dirty="0" smtClean="0">
                <a:solidFill>
                  <a:srgbClr val="434343"/>
                </a:solidFill>
                <a:latin typeface="DejaVuSans"/>
              </a:rPr>
              <a:t>API management </a:t>
            </a:r>
            <a:r>
              <a:rPr lang="en-US" dirty="0">
                <a:solidFill>
                  <a:srgbClr val="434343"/>
                </a:solidFill>
                <a:latin typeface="DejaVuSans"/>
              </a:rPr>
              <a:t>to </a:t>
            </a:r>
            <a:r>
              <a:rPr lang="en-US" dirty="0" smtClean="0">
                <a:solidFill>
                  <a:srgbClr val="434343"/>
                </a:solidFill>
                <a:latin typeface="DejaVuSans"/>
              </a:rPr>
              <a:t>containerized applications </a:t>
            </a:r>
            <a:r>
              <a:rPr lang="en-US" dirty="0">
                <a:solidFill>
                  <a:srgbClr val="434343"/>
                </a:solidFill>
                <a:latin typeface="DejaVuSans"/>
              </a:rPr>
              <a:t>and </a:t>
            </a:r>
            <a:r>
              <a:rPr lang="en-US" dirty="0" smtClean="0">
                <a:solidFill>
                  <a:srgbClr val="434343"/>
                </a:solidFill>
                <a:latin typeface="DejaVuSans"/>
              </a:rPr>
              <a:t>microservices architectures</a:t>
            </a:r>
            <a:endParaRPr lang="en-US" dirty="0">
              <a:solidFill>
                <a:srgbClr val="434343"/>
              </a:solidFill>
              <a:latin typeface="DejaVuSans"/>
            </a:endParaRPr>
          </a:p>
          <a:p>
            <a:pPr marL="285750" indent="-285750">
              <a:buFont typeface="Arial" panose="020B0604020202020204" pitchFamily="34" charset="0"/>
              <a:buChar char="•"/>
            </a:pPr>
            <a:endParaRPr lang="en-US" dirty="0" smtClean="0">
              <a:solidFill>
                <a:srgbClr val="434343"/>
              </a:solidFill>
              <a:latin typeface="DejaVuSans"/>
            </a:endParaRPr>
          </a:p>
          <a:p>
            <a:pPr marL="285750" indent="-285750">
              <a:buFont typeface="Arial" panose="020B0604020202020204" pitchFamily="34" charset="0"/>
              <a:buChar char="•"/>
            </a:pPr>
            <a:r>
              <a:rPr lang="en-US" dirty="0" smtClean="0">
                <a:solidFill>
                  <a:srgbClr val="434343"/>
                </a:solidFill>
                <a:latin typeface="DejaVuSans"/>
              </a:rPr>
              <a:t>Proven </a:t>
            </a:r>
            <a:r>
              <a:rPr lang="en-US" dirty="0">
                <a:solidFill>
                  <a:srgbClr val="434343"/>
                </a:solidFill>
                <a:latin typeface="DejaVuSans"/>
              </a:rPr>
              <a:t>combination with Red </a:t>
            </a:r>
            <a:r>
              <a:rPr lang="en-US" dirty="0" smtClean="0">
                <a:solidFill>
                  <a:srgbClr val="434343"/>
                </a:solidFill>
                <a:latin typeface="DejaVuSans"/>
              </a:rPr>
              <a:t>Hat customers</a:t>
            </a:r>
            <a:endParaRPr lang="en-US" dirty="0"/>
          </a:p>
        </p:txBody>
      </p:sp>
    </p:spTree>
    <p:extLst>
      <p:ext uri="{BB962C8B-B14F-4D97-AF65-F5344CB8AC3E}">
        <p14:creationId xmlns:p14="http://schemas.microsoft.com/office/powerpoint/2010/main" val="3624643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Full Control of APIs</a:t>
            </a:r>
            <a:endParaRPr lang="en-US" dirty="0">
              <a:solidFill>
                <a:schemeClr val="bg2"/>
              </a:solidFill>
            </a:endParaRPr>
          </a:p>
        </p:txBody>
      </p:sp>
      <p:sp>
        <p:nvSpPr>
          <p:cNvPr id="3" name="Text Placeholder 2"/>
          <p:cNvSpPr>
            <a:spLocks noGrp="1"/>
          </p:cNvSpPr>
          <p:nvPr>
            <p:ph type="body" idx="1"/>
          </p:nvPr>
        </p:nvSpPr>
        <p:spPr>
          <a:xfrm>
            <a:off x="1035450" y="2972716"/>
            <a:ext cx="2946866" cy="576262"/>
          </a:xfrm>
        </p:spPr>
        <p:txBody>
          <a:bodyPr/>
          <a:lstStyle/>
          <a:p>
            <a:r>
              <a:rPr lang="en-US" b="1" dirty="0"/>
              <a:t>Visibility</a:t>
            </a:r>
          </a:p>
          <a:p>
            <a:endParaRPr lang="en-US" dirty="0"/>
          </a:p>
        </p:txBody>
      </p:sp>
      <p:sp>
        <p:nvSpPr>
          <p:cNvPr id="4" name="Text Placeholder 3"/>
          <p:cNvSpPr>
            <a:spLocks noGrp="1"/>
          </p:cNvSpPr>
          <p:nvPr>
            <p:ph type="body" sz="half" idx="15"/>
          </p:nvPr>
        </p:nvSpPr>
        <p:spPr>
          <a:xfrm>
            <a:off x="945756" y="3156399"/>
            <a:ext cx="2927350" cy="3589338"/>
          </a:xfrm>
        </p:spPr>
        <p:txBody>
          <a:bodyPr>
            <a:normAutofit/>
          </a:bodyPr>
          <a:lstStyle/>
          <a:p>
            <a:r>
              <a:rPr lang="en-US" sz="1800" b="1" dirty="0" smtClean="0">
                <a:solidFill>
                  <a:srgbClr val="ACD433"/>
                </a:solidFill>
              </a:rPr>
              <a:t>● </a:t>
            </a:r>
            <a:r>
              <a:rPr lang="en-US" sz="1800" b="1" dirty="0">
                <a:solidFill>
                  <a:srgbClr val="ACD433"/>
                </a:solidFill>
              </a:rPr>
              <a:t>Analytics</a:t>
            </a:r>
          </a:p>
          <a:p>
            <a:r>
              <a:rPr lang="en-US" sz="1800" b="1" dirty="0">
                <a:solidFill>
                  <a:srgbClr val="ACD433"/>
                </a:solidFill>
              </a:rPr>
              <a:t>● App Tracking</a:t>
            </a:r>
          </a:p>
          <a:p>
            <a:r>
              <a:rPr lang="en-US" sz="1800" b="1" dirty="0">
                <a:solidFill>
                  <a:srgbClr val="ACD433"/>
                </a:solidFill>
              </a:rPr>
              <a:t>● User Tracking</a:t>
            </a:r>
          </a:p>
          <a:p>
            <a:r>
              <a:rPr lang="en-US" sz="1800" b="1" dirty="0">
                <a:solidFill>
                  <a:srgbClr val="ACD433"/>
                </a:solidFill>
              </a:rPr>
              <a:t>● Traffic Alerts</a:t>
            </a:r>
          </a:p>
          <a:p>
            <a:r>
              <a:rPr lang="en-US" sz="1800" b="1" dirty="0">
                <a:solidFill>
                  <a:srgbClr val="ACD433"/>
                </a:solidFill>
              </a:rPr>
              <a:t>● Engagement</a:t>
            </a:r>
          </a:p>
          <a:p>
            <a:r>
              <a:rPr lang="en-US" sz="1800" b="1" dirty="0">
                <a:solidFill>
                  <a:srgbClr val="ACD433"/>
                </a:solidFill>
              </a:rPr>
              <a:t>● </a:t>
            </a:r>
            <a:r>
              <a:rPr lang="en-US" sz="1800" b="1" dirty="0" smtClean="0">
                <a:solidFill>
                  <a:srgbClr val="ACD433"/>
                </a:solidFill>
              </a:rPr>
              <a:t>Developer Support</a:t>
            </a:r>
            <a:endParaRPr lang="en-US" sz="1800" b="1" dirty="0">
              <a:solidFill>
                <a:srgbClr val="ACD433"/>
              </a:solidFill>
            </a:endParaRPr>
          </a:p>
        </p:txBody>
      </p:sp>
      <p:sp>
        <p:nvSpPr>
          <p:cNvPr id="5" name="Text Placeholder 4"/>
          <p:cNvSpPr>
            <a:spLocks noGrp="1"/>
          </p:cNvSpPr>
          <p:nvPr>
            <p:ph type="body" sz="quarter" idx="3"/>
          </p:nvPr>
        </p:nvSpPr>
        <p:spPr>
          <a:xfrm>
            <a:off x="3883659" y="2470599"/>
            <a:ext cx="2936241" cy="576262"/>
          </a:xfrm>
        </p:spPr>
        <p:txBody>
          <a:bodyPr/>
          <a:lstStyle/>
          <a:p>
            <a:r>
              <a:rPr lang="en-US" b="1" dirty="0">
                <a:solidFill>
                  <a:srgbClr val="FFC000"/>
                </a:solidFill>
              </a:rPr>
              <a:t>Control</a:t>
            </a:r>
            <a:endParaRPr lang="en-US" dirty="0">
              <a:solidFill>
                <a:srgbClr val="FFC000"/>
              </a:solidFill>
            </a:endParaRPr>
          </a:p>
        </p:txBody>
      </p:sp>
      <p:sp>
        <p:nvSpPr>
          <p:cNvPr id="6" name="Text Placeholder 5"/>
          <p:cNvSpPr>
            <a:spLocks noGrp="1"/>
          </p:cNvSpPr>
          <p:nvPr>
            <p:ph type="body" sz="half" idx="16"/>
          </p:nvPr>
        </p:nvSpPr>
        <p:spPr>
          <a:xfrm>
            <a:off x="3795832" y="3156399"/>
            <a:ext cx="3251594" cy="3589338"/>
          </a:xfrm>
        </p:spPr>
        <p:txBody>
          <a:bodyPr>
            <a:normAutofit/>
          </a:bodyPr>
          <a:lstStyle/>
          <a:p>
            <a:r>
              <a:rPr lang="en-US" sz="1800" b="1" dirty="0">
                <a:solidFill>
                  <a:srgbClr val="FFC000"/>
                </a:solidFill>
              </a:rPr>
              <a:t>● Security</a:t>
            </a:r>
          </a:p>
          <a:p>
            <a:r>
              <a:rPr lang="en-US" sz="1800" b="1" dirty="0">
                <a:solidFill>
                  <a:srgbClr val="FFC000"/>
                </a:solidFill>
              </a:rPr>
              <a:t>● Key Management</a:t>
            </a:r>
          </a:p>
          <a:p>
            <a:r>
              <a:rPr lang="en-US" sz="1800" b="1" dirty="0">
                <a:solidFill>
                  <a:srgbClr val="FFC000"/>
                </a:solidFill>
              </a:rPr>
              <a:t>● Rate Limiting</a:t>
            </a:r>
          </a:p>
          <a:p>
            <a:r>
              <a:rPr lang="en-US" sz="1800" b="1" dirty="0">
                <a:solidFill>
                  <a:srgbClr val="FFC000"/>
                </a:solidFill>
              </a:rPr>
              <a:t>● Policy Enforcement</a:t>
            </a:r>
          </a:p>
          <a:p>
            <a:r>
              <a:rPr lang="en-US" sz="1800" b="1" dirty="0">
                <a:solidFill>
                  <a:srgbClr val="FFC000"/>
                </a:solidFill>
              </a:rPr>
              <a:t>● App &amp; </a:t>
            </a:r>
            <a:r>
              <a:rPr lang="en-US" sz="1800" b="1" dirty="0" smtClean="0">
                <a:solidFill>
                  <a:srgbClr val="FFC000"/>
                </a:solidFill>
              </a:rPr>
              <a:t>User Management</a:t>
            </a:r>
            <a:endParaRPr lang="en-US" sz="1800" b="1" dirty="0">
              <a:solidFill>
                <a:srgbClr val="FFC000"/>
              </a:solidFill>
            </a:endParaRPr>
          </a:p>
          <a:p>
            <a:r>
              <a:rPr lang="en-US" sz="1800" b="1" dirty="0">
                <a:solidFill>
                  <a:srgbClr val="FFC000"/>
                </a:solidFill>
              </a:rPr>
              <a:t>● Provisioning</a:t>
            </a:r>
            <a:endParaRPr lang="en-US" sz="1800" b="1" dirty="0">
              <a:solidFill>
                <a:srgbClr val="FFC000"/>
              </a:solidFill>
            </a:endParaRPr>
          </a:p>
        </p:txBody>
      </p:sp>
      <p:sp>
        <p:nvSpPr>
          <p:cNvPr id="7" name="Text Placeholder 6"/>
          <p:cNvSpPr>
            <a:spLocks noGrp="1"/>
          </p:cNvSpPr>
          <p:nvPr>
            <p:ph type="body" sz="quarter" idx="13"/>
          </p:nvPr>
        </p:nvSpPr>
        <p:spPr>
          <a:xfrm>
            <a:off x="7124700" y="2470599"/>
            <a:ext cx="3294308" cy="576262"/>
          </a:xfrm>
        </p:spPr>
        <p:txBody>
          <a:bodyPr/>
          <a:lstStyle/>
          <a:p>
            <a:r>
              <a:rPr lang="en-US" b="1" dirty="0">
                <a:solidFill>
                  <a:schemeClr val="accent4">
                    <a:lumMod val="75000"/>
                  </a:schemeClr>
                </a:solidFill>
              </a:rPr>
              <a:t>Flexibility/scalability</a:t>
            </a:r>
            <a:endParaRPr lang="en-US" dirty="0">
              <a:solidFill>
                <a:schemeClr val="accent4">
                  <a:lumMod val="75000"/>
                </a:schemeClr>
              </a:solidFill>
            </a:endParaRPr>
          </a:p>
        </p:txBody>
      </p:sp>
      <p:sp>
        <p:nvSpPr>
          <p:cNvPr id="8" name="Text Placeholder 7"/>
          <p:cNvSpPr>
            <a:spLocks noGrp="1"/>
          </p:cNvSpPr>
          <p:nvPr>
            <p:ph type="body" sz="half" idx="17"/>
          </p:nvPr>
        </p:nvSpPr>
        <p:spPr>
          <a:xfrm>
            <a:off x="7124700" y="3156399"/>
            <a:ext cx="2932113" cy="3589338"/>
          </a:xfrm>
        </p:spPr>
        <p:txBody>
          <a:bodyPr>
            <a:normAutofit/>
          </a:bodyPr>
          <a:lstStyle/>
          <a:p>
            <a:r>
              <a:rPr lang="en-US" sz="1800" b="1" dirty="0">
                <a:solidFill>
                  <a:schemeClr val="accent4">
                    <a:lumMod val="75000"/>
                  </a:schemeClr>
                </a:solidFill>
              </a:rPr>
              <a:t>● Distributed</a:t>
            </a:r>
          </a:p>
          <a:p>
            <a:r>
              <a:rPr lang="en-US" sz="1800" b="1" dirty="0">
                <a:solidFill>
                  <a:schemeClr val="accent4">
                    <a:lumMod val="75000"/>
                  </a:schemeClr>
                </a:solidFill>
              </a:rPr>
              <a:t>● Multi-Department</a:t>
            </a:r>
          </a:p>
          <a:p>
            <a:r>
              <a:rPr lang="en-US" sz="1800" b="1" dirty="0">
                <a:solidFill>
                  <a:schemeClr val="accent4">
                    <a:lumMod val="75000"/>
                  </a:schemeClr>
                </a:solidFill>
              </a:rPr>
              <a:t>● Multi-Environment</a:t>
            </a:r>
          </a:p>
          <a:p>
            <a:r>
              <a:rPr lang="en-US" sz="1800" b="1" dirty="0">
                <a:solidFill>
                  <a:schemeClr val="accent4">
                    <a:lumMod val="75000"/>
                  </a:schemeClr>
                </a:solidFill>
              </a:rPr>
              <a:t>● Highly Scalable</a:t>
            </a:r>
          </a:p>
          <a:p>
            <a:r>
              <a:rPr lang="en-US" sz="1800" b="1" dirty="0">
                <a:solidFill>
                  <a:schemeClr val="accent4">
                    <a:lumMod val="75000"/>
                  </a:schemeClr>
                </a:solidFill>
              </a:rPr>
              <a:t>● Powerful APIs</a:t>
            </a:r>
          </a:p>
          <a:p>
            <a:r>
              <a:rPr lang="en-US" sz="1800" b="1" dirty="0">
                <a:solidFill>
                  <a:schemeClr val="accent4">
                    <a:lumMod val="75000"/>
                  </a:schemeClr>
                </a:solidFill>
              </a:rPr>
              <a:t>● Webhooks</a:t>
            </a:r>
            <a:endParaRPr lang="en-US" sz="1800" b="1" dirty="0">
              <a:solidFill>
                <a:schemeClr val="accent4">
                  <a:lumMod val="75000"/>
                </a:schemeClr>
              </a:solidFill>
            </a:endParaRPr>
          </a:p>
        </p:txBody>
      </p:sp>
    </p:spTree>
    <p:extLst>
      <p:ext uri="{BB962C8B-B14F-4D97-AF65-F5344CB8AC3E}">
        <p14:creationId xmlns:p14="http://schemas.microsoft.com/office/powerpoint/2010/main" val="11195632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9554" y="2910627"/>
            <a:ext cx="6941713" cy="769441"/>
          </a:xfrm>
          <a:prstGeom prst="rect">
            <a:avLst/>
          </a:prstGeom>
          <a:noFill/>
        </p:spPr>
        <p:txBody>
          <a:bodyPr wrap="square" rtlCol="0">
            <a:spAutoFit/>
          </a:bodyPr>
          <a:lstStyle/>
          <a:p>
            <a:r>
              <a:rPr lang="en-US" sz="4400" dirty="0" smtClean="0">
                <a:solidFill>
                  <a:schemeClr val="bg2"/>
                </a:solidFill>
              </a:rPr>
              <a:t>THANK YOU</a:t>
            </a:r>
            <a:endParaRPr lang="en-US" sz="4400" dirty="0">
              <a:solidFill>
                <a:schemeClr val="bg2"/>
              </a:solidFill>
            </a:endParaRPr>
          </a:p>
        </p:txBody>
      </p:sp>
    </p:spTree>
    <p:extLst>
      <p:ext uri="{BB962C8B-B14F-4D97-AF65-F5344CB8AC3E}">
        <p14:creationId xmlns:p14="http://schemas.microsoft.com/office/powerpoint/2010/main" val="30783103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4">
                    <a:lumMod val="50000"/>
                  </a:schemeClr>
                </a:solidFill>
              </a:rPr>
              <a:t>API and API </a:t>
            </a:r>
            <a:r>
              <a:rPr lang="en-US" dirty="0">
                <a:solidFill>
                  <a:schemeClr val="accent4">
                    <a:lumMod val="50000"/>
                  </a:schemeClr>
                </a:solidFill>
              </a:rPr>
              <a:t>M</a:t>
            </a:r>
            <a:r>
              <a:rPr lang="en-US" dirty="0" smtClean="0">
                <a:solidFill>
                  <a:schemeClr val="accent4">
                    <a:lumMod val="50000"/>
                  </a:schemeClr>
                </a:solidFill>
              </a:rPr>
              <a:t>anagement Values</a:t>
            </a:r>
            <a:endParaRPr lang="en-US" dirty="0">
              <a:solidFill>
                <a:schemeClr val="accent4">
                  <a:lumMod val="50000"/>
                </a:schemeClr>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5337474"/>
            <a:ext cx="683941" cy="685149"/>
          </a:xfrm>
        </p:spPr>
      </p:pic>
      <p:sp>
        <p:nvSpPr>
          <p:cNvPr id="5" name="TextBox 4"/>
          <p:cNvSpPr txBox="1"/>
          <p:nvPr/>
        </p:nvSpPr>
        <p:spPr>
          <a:xfrm>
            <a:off x="357636" y="6173032"/>
            <a:ext cx="1519707" cy="646331"/>
          </a:xfrm>
          <a:prstGeom prst="rect">
            <a:avLst/>
          </a:prstGeom>
          <a:noFill/>
        </p:spPr>
        <p:txBody>
          <a:bodyPr wrap="square" rtlCol="0">
            <a:spAutoFit/>
          </a:bodyPr>
          <a:lstStyle/>
          <a:p>
            <a:r>
              <a:rPr lang="en-US" dirty="0" smtClean="0">
                <a:solidFill>
                  <a:schemeClr val="bg1"/>
                </a:solidFill>
              </a:rPr>
              <a:t>Mobile &amp;</a:t>
            </a:r>
          </a:p>
          <a:p>
            <a:r>
              <a:rPr lang="en-US" dirty="0" smtClean="0">
                <a:solidFill>
                  <a:schemeClr val="bg1"/>
                </a:solidFill>
              </a:rPr>
              <a:t>IoT Support</a:t>
            </a:r>
            <a:endParaRPr lang="en-US"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7732" y="5401296"/>
            <a:ext cx="819851" cy="819851"/>
          </a:xfrm>
          <a:prstGeom prst="rect">
            <a:avLst/>
          </a:prstGeom>
        </p:spPr>
      </p:pic>
      <p:sp>
        <p:nvSpPr>
          <p:cNvPr id="7" name="TextBox 6"/>
          <p:cNvSpPr txBox="1"/>
          <p:nvPr/>
        </p:nvSpPr>
        <p:spPr>
          <a:xfrm>
            <a:off x="2203808" y="6133974"/>
            <a:ext cx="1519707" cy="646331"/>
          </a:xfrm>
          <a:prstGeom prst="rect">
            <a:avLst/>
          </a:prstGeom>
          <a:noFill/>
        </p:spPr>
        <p:txBody>
          <a:bodyPr wrap="square" rtlCol="0">
            <a:spAutoFit/>
          </a:bodyPr>
          <a:lstStyle/>
          <a:p>
            <a:r>
              <a:rPr lang="en-US" dirty="0" smtClean="0">
                <a:solidFill>
                  <a:schemeClr val="bg1"/>
                </a:solidFill>
              </a:rPr>
              <a:t>Customer Ecosystem</a:t>
            </a:r>
            <a:endParaRPr lang="en-US" dirty="0">
              <a:solidFill>
                <a:schemeClr val="bg1"/>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0650" y="5384644"/>
            <a:ext cx="784340" cy="686298"/>
          </a:xfrm>
          <a:prstGeom prst="rect">
            <a:avLst/>
          </a:prstGeom>
        </p:spPr>
      </p:pic>
      <p:sp>
        <p:nvSpPr>
          <p:cNvPr id="9" name="TextBox 8"/>
          <p:cNvSpPr txBox="1"/>
          <p:nvPr/>
        </p:nvSpPr>
        <p:spPr>
          <a:xfrm>
            <a:off x="4202740" y="6148881"/>
            <a:ext cx="1519707" cy="646331"/>
          </a:xfrm>
          <a:prstGeom prst="rect">
            <a:avLst/>
          </a:prstGeom>
          <a:noFill/>
        </p:spPr>
        <p:txBody>
          <a:bodyPr wrap="square" rtlCol="0">
            <a:spAutoFit/>
          </a:bodyPr>
          <a:lstStyle/>
          <a:p>
            <a:r>
              <a:rPr lang="en-US" dirty="0" smtClean="0">
                <a:solidFill>
                  <a:schemeClr val="bg1"/>
                </a:solidFill>
              </a:rPr>
              <a:t>Partner Ecosystem</a:t>
            </a:r>
            <a:endParaRPr lang="en-US" dirty="0">
              <a:solidFill>
                <a:schemeClr val="bg1"/>
              </a:solidFill>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424182" y="5319790"/>
            <a:ext cx="650061" cy="679309"/>
          </a:xfrm>
          <a:prstGeom prst="rect">
            <a:avLst/>
          </a:prstGeom>
        </p:spPr>
      </p:pic>
      <p:sp>
        <p:nvSpPr>
          <p:cNvPr id="11" name="TextBox 10"/>
          <p:cNvSpPr txBox="1"/>
          <p:nvPr/>
        </p:nvSpPr>
        <p:spPr>
          <a:xfrm>
            <a:off x="6203583" y="5970024"/>
            <a:ext cx="1519707" cy="923330"/>
          </a:xfrm>
          <a:prstGeom prst="rect">
            <a:avLst/>
          </a:prstGeom>
          <a:noFill/>
        </p:spPr>
        <p:txBody>
          <a:bodyPr wrap="square" rtlCol="0">
            <a:spAutoFit/>
          </a:bodyPr>
          <a:lstStyle/>
          <a:p>
            <a:r>
              <a:rPr lang="en-US" dirty="0" smtClean="0">
                <a:solidFill>
                  <a:schemeClr val="bg1"/>
                </a:solidFill>
              </a:rPr>
              <a:t>Content &amp; Transaction Channel</a:t>
            </a:r>
            <a:endParaRPr lang="en-US" dirty="0">
              <a:solidFill>
                <a:schemeClr val="bg1"/>
              </a:solidFill>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8486" y="5371014"/>
            <a:ext cx="935991" cy="651610"/>
          </a:xfrm>
          <a:prstGeom prst="rect">
            <a:avLst/>
          </a:prstGeom>
        </p:spPr>
      </p:pic>
      <p:sp>
        <p:nvSpPr>
          <p:cNvPr id="14" name="TextBox 13"/>
          <p:cNvSpPr txBox="1"/>
          <p:nvPr/>
        </p:nvSpPr>
        <p:spPr>
          <a:xfrm>
            <a:off x="8320912" y="6089436"/>
            <a:ext cx="1519707" cy="646331"/>
          </a:xfrm>
          <a:prstGeom prst="rect">
            <a:avLst/>
          </a:prstGeom>
          <a:noFill/>
        </p:spPr>
        <p:txBody>
          <a:bodyPr wrap="square" rtlCol="0">
            <a:spAutoFit/>
          </a:bodyPr>
          <a:lstStyle/>
          <a:p>
            <a:r>
              <a:rPr lang="en-US" dirty="0" smtClean="0">
                <a:solidFill>
                  <a:schemeClr val="bg1"/>
                </a:solidFill>
              </a:rPr>
              <a:t>API as a Business</a:t>
            </a:r>
            <a:endParaRPr lang="en-US" dirty="0">
              <a:solidFill>
                <a:schemeClr val="bg1"/>
              </a:solidFill>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98669" y="5283348"/>
            <a:ext cx="694738" cy="694738"/>
          </a:xfrm>
          <a:prstGeom prst="rect">
            <a:avLst/>
          </a:prstGeom>
        </p:spPr>
      </p:pic>
      <p:sp>
        <p:nvSpPr>
          <p:cNvPr id="17" name="TextBox 16"/>
          <p:cNvSpPr txBox="1"/>
          <p:nvPr/>
        </p:nvSpPr>
        <p:spPr>
          <a:xfrm>
            <a:off x="10435624" y="6125265"/>
            <a:ext cx="1519707" cy="646331"/>
          </a:xfrm>
          <a:prstGeom prst="rect">
            <a:avLst/>
          </a:prstGeom>
          <a:noFill/>
        </p:spPr>
        <p:txBody>
          <a:bodyPr wrap="square" rtlCol="0">
            <a:spAutoFit/>
          </a:bodyPr>
          <a:lstStyle/>
          <a:p>
            <a:r>
              <a:rPr lang="en-US" dirty="0" smtClean="0">
                <a:solidFill>
                  <a:schemeClr val="bg1"/>
                </a:solidFill>
              </a:rPr>
              <a:t>Internal Agility</a:t>
            </a:r>
            <a:endParaRPr lang="en-US" dirty="0">
              <a:solidFill>
                <a:schemeClr val="bg1"/>
              </a:solidFill>
            </a:endParaRPr>
          </a:p>
        </p:txBody>
      </p:sp>
      <p:sp>
        <p:nvSpPr>
          <p:cNvPr id="15" name="TextBox 14"/>
          <p:cNvSpPr txBox="1"/>
          <p:nvPr/>
        </p:nvSpPr>
        <p:spPr>
          <a:xfrm>
            <a:off x="4344350" y="2781809"/>
            <a:ext cx="3332096" cy="1384995"/>
          </a:xfrm>
          <a:prstGeom prst="rect">
            <a:avLst/>
          </a:prstGeom>
          <a:noFill/>
        </p:spPr>
        <p:txBody>
          <a:bodyPr wrap="square" rtlCol="0">
            <a:spAutoFit/>
          </a:bodyPr>
          <a:lstStyle/>
          <a:p>
            <a:pPr algn="ctr"/>
            <a:r>
              <a:rPr lang="en-US" sz="2800" dirty="0" smtClean="0">
                <a:solidFill>
                  <a:schemeClr val="bg1"/>
                </a:solidFill>
              </a:rPr>
              <a:t>Standardization</a:t>
            </a:r>
          </a:p>
          <a:p>
            <a:pPr algn="ctr"/>
            <a:r>
              <a:rPr lang="en-US" sz="2800" dirty="0" smtClean="0">
                <a:solidFill>
                  <a:schemeClr val="bg1"/>
                </a:solidFill>
              </a:rPr>
              <a:t>&amp;</a:t>
            </a:r>
          </a:p>
          <a:p>
            <a:pPr algn="ctr"/>
            <a:r>
              <a:rPr lang="en-US" sz="2800" dirty="0" smtClean="0">
                <a:solidFill>
                  <a:schemeClr val="bg1"/>
                </a:solidFill>
              </a:rPr>
              <a:t>Documentation</a:t>
            </a:r>
            <a:r>
              <a:rPr lang="en-US" sz="2800" dirty="0" smtClean="0"/>
              <a:t> </a:t>
            </a:r>
          </a:p>
        </p:txBody>
      </p:sp>
      <p:sp>
        <p:nvSpPr>
          <p:cNvPr id="18" name="TextBox 17"/>
          <p:cNvSpPr txBox="1"/>
          <p:nvPr/>
        </p:nvSpPr>
        <p:spPr>
          <a:xfrm>
            <a:off x="333683" y="3174752"/>
            <a:ext cx="2629978" cy="523220"/>
          </a:xfrm>
          <a:prstGeom prst="rect">
            <a:avLst/>
          </a:prstGeom>
          <a:noFill/>
        </p:spPr>
        <p:txBody>
          <a:bodyPr wrap="square" rtlCol="0">
            <a:spAutoFit/>
          </a:bodyPr>
          <a:lstStyle/>
          <a:p>
            <a:r>
              <a:rPr lang="en-US" sz="2800" dirty="0" smtClean="0">
                <a:solidFill>
                  <a:schemeClr val="bg1"/>
                </a:solidFill>
              </a:rPr>
              <a:t>Consistency</a:t>
            </a:r>
          </a:p>
        </p:txBody>
      </p:sp>
      <p:sp>
        <p:nvSpPr>
          <p:cNvPr id="19" name="TextBox 18"/>
          <p:cNvSpPr txBox="1"/>
          <p:nvPr/>
        </p:nvSpPr>
        <p:spPr>
          <a:xfrm>
            <a:off x="9422071" y="3174752"/>
            <a:ext cx="2027105" cy="523220"/>
          </a:xfrm>
          <a:prstGeom prst="rect">
            <a:avLst/>
          </a:prstGeom>
          <a:noFill/>
        </p:spPr>
        <p:txBody>
          <a:bodyPr wrap="square" rtlCol="0">
            <a:spAutoFit/>
          </a:bodyPr>
          <a:lstStyle/>
          <a:p>
            <a:r>
              <a:rPr lang="en-US" sz="2800" dirty="0" smtClean="0">
                <a:solidFill>
                  <a:schemeClr val="bg1"/>
                </a:solidFill>
              </a:rPr>
              <a:t>Exposure</a:t>
            </a:r>
          </a:p>
        </p:txBody>
      </p:sp>
      <p:sp>
        <p:nvSpPr>
          <p:cNvPr id="3" name="Left-Right Arrow 2"/>
          <p:cNvSpPr/>
          <p:nvPr/>
        </p:nvSpPr>
        <p:spPr>
          <a:xfrm>
            <a:off x="1246279" y="1853248"/>
            <a:ext cx="9318134" cy="387676"/>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TextBox 19"/>
          <p:cNvSpPr txBox="1"/>
          <p:nvPr/>
        </p:nvSpPr>
        <p:spPr>
          <a:xfrm>
            <a:off x="4693392" y="1668582"/>
            <a:ext cx="2983054" cy="369332"/>
          </a:xfrm>
          <a:prstGeom prst="rect">
            <a:avLst/>
          </a:prstGeom>
          <a:noFill/>
        </p:spPr>
        <p:txBody>
          <a:bodyPr wrap="square" rtlCol="0">
            <a:spAutoFit/>
          </a:bodyPr>
          <a:lstStyle/>
          <a:p>
            <a:r>
              <a:rPr lang="en-US" dirty="0" smtClean="0">
                <a:solidFill>
                  <a:schemeClr val="bg1"/>
                </a:solidFill>
              </a:rPr>
              <a:t>Simple, Smart &amp; Secure</a:t>
            </a:r>
            <a:endParaRPr lang="en-US" dirty="0">
              <a:solidFill>
                <a:schemeClr val="bg1"/>
              </a:solidFill>
            </a:endParaRPr>
          </a:p>
        </p:txBody>
      </p:sp>
    </p:spTree>
    <p:extLst>
      <p:ext uri="{BB962C8B-B14F-4D97-AF65-F5344CB8AC3E}">
        <p14:creationId xmlns:p14="http://schemas.microsoft.com/office/powerpoint/2010/main" val="21543217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4">
                    <a:lumMod val="50000"/>
                  </a:schemeClr>
                </a:solidFill>
              </a:rPr>
              <a:t>APIs and the “Iceberg slide”</a:t>
            </a:r>
            <a:endParaRPr lang="en-US" dirty="0">
              <a:solidFill>
                <a:schemeClr val="accent4">
                  <a:lumMod val="50000"/>
                </a:schemeClr>
              </a:solidFill>
            </a:endParaRPr>
          </a:p>
        </p:txBody>
      </p:sp>
      <p:pic>
        <p:nvPicPr>
          <p:cNvPr id="1026" name="Picture 2" descr="http://4.bp.blogspot.com/-HAI5eF0PIEA/UclugpE5OgI/AAAAAAAACng/Vea-MuaSeGA/s1600/iceber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0980" y="1281773"/>
            <a:ext cx="7532111" cy="5555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0466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lumMod val="50000"/>
                  </a:schemeClr>
                </a:solidFill>
              </a:rPr>
              <a:t>C</a:t>
            </a:r>
            <a:r>
              <a:rPr lang="en-US" b="1" dirty="0" smtClean="0">
                <a:solidFill>
                  <a:schemeClr val="accent4">
                    <a:lumMod val="50000"/>
                  </a:schemeClr>
                </a:solidFill>
              </a:rPr>
              <a:t>reating </a:t>
            </a:r>
            <a:r>
              <a:rPr lang="en-US" b="1" dirty="0">
                <a:solidFill>
                  <a:schemeClr val="accent4">
                    <a:lumMod val="50000"/>
                  </a:schemeClr>
                </a:solidFill>
              </a:rPr>
              <a:t>and exposing APIs is the tip of the </a:t>
            </a:r>
            <a:r>
              <a:rPr lang="en-US" b="1" dirty="0" smtClean="0">
                <a:solidFill>
                  <a:schemeClr val="accent4">
                    <a:lumMod val="50000"/>
                  </a:schemeClr>
                </a:solidFill>
              </a:rPr>
              <a:t>iceberg</a:t>
            </a:r>
            <a:endParaRPr lang="en-US" dirty="0">
              <a:solidFill>
                <a:schemeClr val="accent4">
                  <a:lumMod val="50000"/>
                </a:schemeClr>
              </a:solidFill>
            </a:endParaRP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3475" y="1853248"/>
            <a:ext cx="5330155" cy="4793086"/>
          </a:xfrm>
        </p:spPr>
      </p:pic>
      <p:sp>
        <p:nvSpPr>
          <p:cNvPr id="11" name="TextBox 10"/>
          <p:cNvSpPr txBox="1"/>
          <p:nvPr/>
        </p:nvSpPr>
        <p:spPr>
          <a:xfrm>
            <a:off x="988271" y="2189408"/>
            <a:ext cx="2266682" cy="369332"/>
          </a:xfrm>
          <a:prstGeom prst="rect">
            <a:avLst/>
          </a:prstGeom>
          <a:noFill/>
        </p:spPr>
        <p:txBody>
          <a:bodyPr wrap="square" rtlCol="0">
            <a:spAutoFit/>
          </a:bodyPr>
          <a:lstStyle/>
          <a:p>
            <a:r>
              <a:rPr lang="en-US" dirty="0" smtClean="0">
                <a:solidFill>
                  <a:schemeClr val="accent4">
                    <a:lumMod val="75000"/>
                  </a:schemeClr>
                </a:solidFill>
              </a:rPr>
              <a:t>Open APIs</a:t>
            </a:r>
            <a:endParaRPr lang="en-US" dirty="0">
              <a:solidFill>
                <a:schemeClr val="accent4">
                  <a:lumMod val="75000"/>
                </a:schemeClr>
              </a:solidFill>
            </a:endParaRPr>
          </a:p>
        </p:txBody>
      </p:sp>
      <p:sp>
        <p:nvSpPr>
          <p:cNvPr id="15" name="TextBox 14"/>
          <p:cNvSpPr txBox="1"/>
          <p:nvPr/>
        </p:nvSpPr>
        <p:spPr>
          <a:xfrm>
            <a:off x="8695450" y="1696446"/>
            <a:ext cx="3230387" cy="5078313"/>
          </a:xfrm>
          <a:prstGeom prst="rect">
            <a:avLst/>
          </a:prstGeom>
          <a:noFill/>
        </p:spPr>
        <p:txBody>
          <a:bodyPr wrap="square" rtlCol="0">
            <a:spAutoFit/>
          </a:bodyPr>
          <a:lstStyle/>
          <a:p>
            <a:pPr marL="285750" indent="-285750">
              <a:buFont typeface="Wingdings" panose="05000000000000000000" pitchFamily="2" charset="2"/>
              <a:buChar char="§"/>
            </a:pPr>
            <a:r>
              <a:rPr lang="en-US" b="1" dirty="0">
                <a:solidFill>
                  <a:schemeClr val="accent4">
                    <a:lumMod val="75000"/>
                  </a:schemeClr>
                </a:solidFill>
              </a:rPr>
              <a:t>Metering and </a:t>
            </a:r>
            <a:r>
              <a:rPr lang="en-US" b="1" dirty="0" smtClean="0">
                <a:solidFill>
                  <a:schemeClr val="accent4">
                    <a:lumMod val="75000"/>
                  </a:schemeClr>
                </a:solidFill>
              </a:rPr>
              <a:t>Billing</a:t>
            </a:r>
          </a:p>
          <a:p>
            <a:pPr marL="285750" indent="-285750">
              <a:buFont typeface="Wingdings" panose="05000000000000000000" pitchFamily="2" charset="2"/>
              <a:buChar char="§"/>
            </a:pPr>
            <a:endParaRPr lang="en-US" b="1" dirty="0">
              <a:solidFill>
                <a:schemeClr val="accent4">
                  <a:lumMod val="75000"/>
                </a:schemeClr>
              </a:solidFill>
            </a:endParaRPr>
          </a:p>
          <a:p>
            <a:pPr marL="285750" indent="-285750">
              <a:buFont typeface="Wingdings" panose="05000000000000000000" pitchFamily="2" charset="2"/>
              <a:buChar char="§"/>
            </a:pPr>
            <a:r>
              <a:rPr lang="en-US" b="1" dirty="0">
                <a:solidFill>
                  <a:schemeClr val="accent4">
                    <a:lumMod val="75000"/>
                  </a:schemeClr>
                </a:solidFill>
              </a:rPr>
              <a:t>Security &amp; </a:t>
            </a:r>
            <a:r>
              <a:rPr lang="en-US" b="1" dirty="0" smtClean="0">
                <a:solidFill>
                  <a:schemeClr val="accent4">
                    <a:lumMod val="75000"/>
                  </a:schemeClr>
                </a:solidFill>
              </a:rPr>
              <a:t>Authentication</a:t>
            </a:r>
          </a:p>
          <a:p>
            <a:pPr marL="285750" indent="-285750">
              <a:buFont typeface="Wingdings" panose="05000000000000000000" pitchFamily="2" charset="2"/>
              <a:buChar char="§"/>
            </a:pPr>
            <a:endParaRPr lang="en-US" b="1" dirty="0">
              <a:solidFill>
                <a:schemeClr val="accent4">
                  <a:lumMod val="75000"/>
                </a:schemeClr>
              </a:solidFill>
            </a:endParaRPr>
          </a:p>
          <a:p>
            <a:pPr marL="285750" indent="-285750">
              <a:buFont typeface="Wingdings" panose="05000000000000000000" pitchFamily="2" charset="2"/>
              <a:buChar char="§"/>
            </a:pPr>
            <a:r>
              <a:rPr lang="en-US" b="1" dirty="0">
                <a:solidFill>
                  <a:schemeClr val="accent4">
                    <a:lumMod val="75000"/>
                  </a:schemeClr>
                </a:solidFill>
              </a:rPr>
              <a:t>Documentation Portal</a:t>
            </a:r>
          </a:p>
          <a:p>
            <a:pPr marL="285750" indent="-285750">
              <a:buFont typeface="Wingdings" panose="05000000000000000000" pitchFamily="2" charset="2"/>
              <a:buChar char="§"/>
            </a:pPr>
            <a:endParaRPr lang="en-US" b="1" dirty="0" smtClean="0">
              <a:solidFill>
                <a:schemeClr val="accent4">
                  <a:lumMod val="75000"/>
                </a:schemeClr>
              </a:solidFill>
            </a:endParaRPr>
          </a:p>
          <a:p>
            <a:pPr marL="285750" indent="-285750">
              <a:buFont typeface="Wingdings" panose="05000000000000000000" pitchFamily="2" charset="2"/>
              <a:buChar char="§"/>
            </a:pPr>
            <a:r>
              <a:rPr lang="en-US" b="1" dirty="0" smtClean="0">
                <a:solidFill>
                  <a:schemeClr val="accent4">
                    <a:lumMod val="75000"/>
                  </a:schemeClr>
                </a:solidFill>
              </a:rPr>
              <a:t>Scalability </a:t>
            </a:r>
            <a:r>
              <a:rPr lang="en-US" b="1" dirty="0">
                <a:solidFill>
                  <a:schemeClr val="accent4">
                    <a:lumMod val="75000"/>
                  </a:schemeClr>
                </a:solidFill>
              </a:rPr>
              <a:t>&amp; Policies</a:t>
            </a:r>
          </a:p>
          <a:p>
            <a:pPr marL="285750" indent="-285750">
              <a:buFont typeface="Wingdings" panose="05000000000000000000" pitchFamily="2" charset="2"/>
              <a:buChar char="§"/>
            </a:pPr>
            <a:endParaRPr lang="en-US" b="1" dirty="0" smtClean="0">
              <a:solidFill>
                <a:schemeClr val="accent4">
                  <a:lumMod val="75000"/>
                </a:schemeClr>
              </a:solidFill>
            </a:endParaRPr>
          </a:p>
          <a:p>
            <a:pPr marL="285750" indent="-285750">
              <a:buFont typeface="Wingdings" panose="05000000000000000000" pitchFamily="2" charset="2"/>
              <a:buChar char="§"/>
            </a:pPr>
            <a:r>
              <a:rPr lang="en-US" b="1" dirty="0" smtClean="0">
                <a:solidFill>
                  <a:schemeClr val="accent4">
                    <a:lumMod val="75000"/>
                  </a:schemeClr>
                </a:solidFill>
              </a:rPr>
              <a:t>Monitoring</a:t>
            </a:r>
            <a:endParaRPr lang="en-US" b="1" dirty="0">
              <a:solidFill>
                <a:schemeClr val="accent4">
                  <a:lumMod val="75000"/>
                </a:schemeClr>
              </a:solidFill>
            </a:endParaRPr>
          </a:p>
          <a:p>
            <a:pPr marL="285750" indent="-285750">
              <a:buFont typeface="Wingdings" panose="05000000000000000000" pitchFamily="2" charset="2"/>
              <a:buChar char="§"/>
            </a:pPr>
            <a:endParaRPr lang="en-US" b="1" dirty="0" smtClean="0">
              <a:solidFill>
                <a:schemeClr val="accent4">
                  <a:lumMod val="75000"/>
                </a:schemeClr>
              </a:solidFill>
            </a:endParaRPr>
          </a:p>
          <a:p>
            <a:pPr marL="285750" indent="-285750">
              <a:buFont typeface="Wingdings" panose="05000000000000000000" pitchFamily="2" charset="2"/>
              <a:buChar char="§"/>
            </a:pPr>
            <a:r>
              <a:rPr lang="en-US" b="1" dirty="0" smtClean="0">
                <a:solidFill>
                  <a:schemeClr val="accent4">
                    <a:lumMod val="75000"/>
                  </a:schemeClr>
                </a:solidFill>
              </a:rPr>
              <a:t>Version </a:t>
            </a:r>
            <a:r>
              <a:rPr lang="en-US" b="1" dirty="0">
                <a:solidFill>
                  <a:schemeClr val="accent4">
                    <a:lumMod val="75000"/>
                  </a:schemeClr>
                </a:solidFill>
              </a:rPr>
              <a:t>Control</a:t>
            </a:r>
          </a:p>
          <a:p>
            <a:pPr marL="285750" indent="-285750">
              <a:buFont typeface="Wingdings" panose="05000000000000000000" pitchFamily="2" charset="2"/>
              <a:buChar char="§"/>
            </a:pPr>
            <a:endParaRPr lang="en-US" b="1" dirty="0" smtClean="0">
              <a:solidFill>
                <a:schemeClr val="accent4">
                  <a:lumMod val="75000"/>
                </a:schemeClr>
              </a:solidFill>
            </a:endParaRPr>
          </a:p>
          <a:p>
            <a:pPr marL="285750" indent="-285750">
              <a:buFont typeface="Wingdings" panose="05000000000000000000" pitchFamily="2" charset="2"/>
              <a:buChar char="§"/>
            </a:pPr>
            <a:r>
              <a:rPr lang="en-US" b="1" dirty="0" smtClean="0">
                <a:solidFill>
                  <a:schemeClr val="accent4">
                    <a:lumMod val="75000"/>
                  </a:schemeClr>
                </a:solidFill>
              </a:rPr>
              <a:t>Lifecycle </a:t>
            </a:r>
            <a:r>
              <a:rPr lang="en-US" b="1" dirty="0">
                <a:solidFill>
                  <a:schemeClr val="accent4">
                    <a:lumMod val="75000"/>
                  </a:schemeClr>
                </a:solidFill>
              </a:rPr>
              <a:t>Management</a:t>
            </a:r>
          </a:p>
          <a:p>
            <a:pPr marL="285750" indent="-285750">
              <a:buFont typeface="Wingdings" panose="05000000000000000000" pitchFamily="2" charset="2"/>
              <a:buChar char="§"/>
            </a:pPr>
            <a:endParaRPr lang="en-US" b="1" dirty="0" smtClean="0">
              <a:solidFill>
                <a:schemeClr val="accent4">
                  <a:lumMod val="75000"/>
                </a:schemeClr>
              </a:solidFill>
            </a:endParaRPr>
          </a:p>
          <a:p>
            <a:pPr marL="285750" indent="-285750">
              <a:buFont typeface="Wingdings" panose="05000000000000000000" pitchFamily="2" charset="2"/>
              <a:buChar char="§"/>
            </a:pPr>
            <a:r>
              <a:rPr lang="en-US" b="1" dirty="0" smtClean="0">
                <a:solidFill>
                  <a:schemeClr val="accent4">
                    <a:lumMod val="75000"/>
                  </a:schemeClr>
                </a:solidFill>
              </a:rPr>
              <a:t>Provisioning </a:t>
            </a:r>
            <a:r>
              <a:rPr lang="en-US" b="1" dirty="0">
                <a:solidFill>
                  <a:schemeClr val="accent4">
                    <a:lumMod val="75000"/>
                  </a:schemeClr>
                </a:solidFill>
              </a:rPr>
              <a:t>&amp; Alerts</a:t>
            </a:r>
          </a:p>
          <a:p>
            <a:pPr marL="285750" indent="-285750">
              <a:buFont typeface="Wingdings" panose="05000000000000000000" pitchFamily="2" charset="2"/>
              <a:buChar char="§"/>
            </a:pPr>
            <a:endParaRPr lang="en-US" b="1" dirty="0" smtClean="0">
              <a:solidFill>
                <a:schemeClr val="accent4">
                  <a:lumMod val="75000"/>
                </a:schemeClr>
              </a:solidFill>
            </a:endParaRPr>
          </a:p>
          <a:p>
            <a:pPr marL="285750" indent="-285750">
              <a:buFont typeface="Wingdings" panose="05000000000000000000" pitchFamily="2" charset="2"/>
              <a:buChar char="§"/>
            </a:pPr>
            <a:r>
              <a:rPr lang="en-US" b="1" dirty="0" smtClean="0">
                <a:solidFill>
                  <a:schemeClr val="accent4">
                    <a:lumMod val="75000"/>
                  </a:schemeClr>
                </a:solidFill>
              </a:rPr>
              <a:t>Testing</a:t>
            </a:r>
            <a:endParaRPr lang="en-US" dirty="0">
              <a:solidFill>
                <a:schemeClr val="accent4">
                  <a:lumMod val="75000"/>
                </a:schemeClr>
              </a:solidFill>
            </a:endParaRPr>
          </a:p>
        </p:txBody>
      </p:sp>
      <p:cxnSp>
        <p:nvCxnSpPr>
          <p:cNvPr id="17" name="Straight Connector 16"/>
          <p:cNvCxnSpPr/>
          <p:nvPr/>
        </p:nvCxnSpPr>
        <p:spPr>
          <a:xfrm flipH="1">
            <a:off x="2446986" y="2382592"/>
            <a:ext cx="3193960" cy="12878"/>
          </a:xfrm>
          <a:prstGeom prst="line">
            <a:avLst/>
          </a:prstGeom>
          <a:ln w="28575">
            <a:solidFill>
              <a:srgbClr val="FFFF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6398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Left-Right Arrow 25"/>
          <p:cNvSpPr/>
          <p:nvPr/>
        </p:nvSpPr>
        <p:spPr>
          <a:xfrm>
            <a:off x="1236372" y="6470928"/>
            <a:ext cx="9106400" cy="241112"/>
          </a:xfrm>
          <a:prstGeom prst="leftRightArrow">
            <a:avLst>
              <a:gd name="adj1" fmla="val 100000"/>
              <a:gd name="adj2" fmla="val 5000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646109" y="246654"/>
            <a:ext cx="9404723" cy="1400530"/>
          </a:xfrm>
        </p:spPr>
        <p:txBody>
          <a:bodyPr/>
          <a:lstStyle/>
          <a:p>
            <a:r>
              <a:rPr lang="en-US" dirty="0" smtClean="0">
                <a:solidFill>
                  <a:schemeClr val="accent4">
                    <a:lumMod val="50000"/>
                  </a:schemeClr>
                </a:solidFill>
              </a:rPr>
              <a:t>Building an </a:t>
            </a:r>
            <a:r>
              <a:rPr lang="en-US" dirty="0" smtClean="0">
                <a:solidFill>
                  <a:schemeClr val="accent4">
                    <a:lumMod val="50000"/>
                  </a:schemeClr>
                </a:solidFill>
              </a:rPr>
              <a:t>API </a:t>
            </a:r>
            <a:r>
              <a:rPr lang="en-US" dirty="0" smtClean="0">
                <a:solidFill>
                  <a:schemeClr val="accent4">
                    <a:lumMod val="50000"/>
                  </a:schemeClr>
                </a:solidFill>
              </a:rPr>
              <a:t>Strategy with Red Hat 3Scale</a:t>
            </a:r>
            <a:endParaRPr lang="en-US" dirty="0">
              <a:solidFill>
                <a:schemeClr val="accent4">
                  <a:lumMod val="50000"/>
                </a:schemeClr>
              </a:solidFill>
            </a:endParaRPr>
          </a:p>
        </p:txBody>
      </p:sp>
      <p:sp>
        <p:nvSpPr>
          <p:cNvPr id="5" name="TextBox 4"/>
          <p:cNvSpPr txBox="1"/>
          <p:nvPr/>
        </p:nvSpPr>
        <p:spPr>
          <a:xfrm>
            <a:off x="1236372" y="1725766"/>
            <a:ext cx="9144000" cy="369332"/>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dirty="0" smtClean="0"/>
              <a:t>API Strategy</a:t>
            </a:r>
            <a:endParaRPr lang="en-US" dirty="0"/>
          </a:p>
        </p:txBody>
      </p:sp>
      <p:sp>
        <p:nvSpPr>
          <p:cNvPr id="6" name="TextBox 5"/>
          <p:cNvSpPr txBox="1"/>
          <p:nvPr/>
        </p:nvSpPr>
        <p:spPr>
          <a:xfrm>
            <a:off x="1236372" y="2318195"/>
            <a:ext cx="3644721"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dirty="0" smtClean="0">
                <a:solidFill>
                  <a:schemeClr val="tx1"/>
                </a:solidFill>
              </a:rPr>
              <a:t>API Management</a:t>
            </a:r>
            <a:endParaRPr lang="en-US" dirty="0">
              <a:solidFill>
                <a:schemeClr val="tx1"/>
              </a:solidFill>
            </a:endParaRPr>
          </a:p>
        </p:txBody>
      </p:sp>
      <p:sp>
        <p:nvSpPr>
          <p:cNvPr id="7" name="TextBox 6"/>
          <p:cNvSpPr txBox="1"/>
          <p:nvPr/>
        </p:nvSpPr>
        <p:spPr>
          <a:xfrm>
            <a:off x="6735651" y="2318195"/>
            <a:ext cx="3644721"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dirty="0" smtClean="0"/>
              <a:t>API Development</a:t>
            </a:r>
            <a:endParaRPr lang="en-US" dirty="0"/>
          </a:p>
        </p:txBody>
      </p:sp>
      <p:sp>
        <p:nvSpPr>
          <p:cNvPr id="8" name="TextBox 7"/>
          <p:cNvSpPr txBox="1"/>
          <p:nvPr/>
        </p:nvSpPr>
        <p:spPr>
          <a:xfrm>
            <a:off x="953035" y="2756076"/>
            <a:ext cx="1300765" cy="861774"/>
          </a:xfrm>
          <a:prstGeom prst="rect">
            <a:avLst/>
          </a:prstGeom>
          <a:noFill/>
        </p:spPr>
        <p:txBody>
          <a:bodyPr wrap="square" rtlCol="0">
            <a:spAutoFit/>
          </a:bodyPr>
          <a:lstStyle/>
          <a:p>
            <a:pPr algn="ctr"/>
            <a:endParaRPr lang="en-US" dirty="0" smtClean="0">
              <a:solidFill>
                <a:schemeClr val="bg2">
                  <a:lumMod val="60000"/>
                  <a:lumOff val="40000"/>
                </a:schemeClr>
              </a:solidFill>
            </a:endParaRPr>
          </a:p>
          <a:p>
            <a:pPr algn="ctr"/>
            <a:r>
              <a:rPr lang="en-US" sz="1400" dirty="0" smtClean="0">
                <a:solidFill>
                  <a:schemeClr val="accent4">
                    <a:lumMod val="75000"/>
                  </a:schemeClr>
                </a:solidFill>
              </a:rPr>
              <a:t>Gateway</a:t>
            </a:r>
          </a:p>
          <a:p>
            <a:pPr algn="ctr"/>
            <a:endParaRPr lang="en-US" dirty="0">
              <a:solidFill>
                <a:schemeClr val="bg2">
                  <a:lumMod val="60000"/>
                  <a:lumOff val="40000"/>
                </a:schemeClr>
              </a:solidFill>
            </a:endParaRPr>
          </a:p>
        </p:txBody>
      </p:sp>
      <p:sp>
        <p:nvSpPr>
          <p:cNvPr id="9" name="TextBox 8"/>
          <p:cNvSpPr txBox="1"/>
          <p:nvPr/>
        </p:nvSpPr>
        <p:spPr>
          <a:xfrm>
            <a:off x="2176525" y="2691681"/>
            <a:ext cx="1543320" cy="800219"/>
          </a:xfrm>
          <a:prstGeom prst="rect">
            <a:avLst/>
          </a:prstGeom>
          <a:noFill/>
        </p:spPr>
        <p:txBody>
          <a:bodyPr wrap="square" rtlCol="0">
            <a:spAutoFit/>
          </a:bodyPr>
          <a:lstStyle/>
          <a:p>
            <a:pPr algn="ctr"/>
            <a:endParaRPr lang="en-US" dirty="0" smtClean="0">
              <a:solidFill>
                <a:schemeClr val="bg2">
                  <a:lumMod val="60000"/>
                  <a:lumOff val="40000"/>
                </a:schemeClr>
              </a:solidFill>
            </a:endParaRPr>
          </a:p>
          <a:p>
            <a:pPr algn="ctr"/>
            <a:r>
              <a:rPr lang="en-US" sz="1400" dirty="0" smtClean="0">
                <a:solidFill>
                  <a:schemeClr val="accent4">
                    <a:lumMod val="75000"/>
                  </a:schemeClr>
                </a:solidFill>
              </a:rPr>
              <a:t>Developer</a:t>
            </a:r>
            <a:r>
              <a:rPr lang="en-US" sz="1400" dirty="0" smtClean="0"/>
              <a:t> </a:t>
            </a:r>
            <a:r>
              <a:rPr lang="en-US" sz="1400" dirty="0" smtClean="0">
                <a:solidFill>
                  <a:schemeClr val="accent4">
                    <a:lumMod val="75000"/>
                  </a:schemeClr>
                </a:solidFill>
              </a:rPr>
              <a:t>Enablement</a:t>
            </a:r>
          </a:p>
        </p:txBody>
      </p:sp>
      <p:sp>
        <p:nvSpPr>
          <p:cNvPr id="10" name="TextBox 9"/>
          <p:cNvSpPr txBox="1"/>
          <p:nvPr/>
        </p:nvSpPr>
        <p:spPr>
          <a:xfrm>
            <a:off x="3629695" y="2801707"/>
            <a:ext cx="1435439" cy="861774"/>
          </a:xfrm>
          <a:prstGeom prst="rect">
            <a:avLst/>
          </a:prstGeom>
          <a:noFill/>
        </p:spPr>
        <p:txBody>
          <a:bodyPr wrap="square" rtlCol="0">
            <a:spAutoFit/>
          </a:bodyPr>
          <a:lstStyle/>
          <a:p>
            <a:pPr algn="ctr"/>
            <a:endParaRPr lang="en-US" dirty="0">
              <a:solidFill>
                <a:schemeClr val="bg2">
                  <a:lumMod val="60000"/>
                  <a:lumOff val="40000"/>
                </a:schemeClr>
              </a:solidFill>
            </a:endParaRPr>
          </a:p>
          <a:p>
            <a:pPr algn="ctr"/>
            <a:r>
              <a:rPr lang="en-US" sz="1400" dirty="0" smtClean="0">
                <a:solidFill>
                  <a:schemeClr val="accent4">
                    <a:lumMod val="75000"/>
                  </a:schemeClr>
                </a:solidFill>
              </a:rPr>
              <a:t>monetization</a:t>
            </a:r>
          </a:p>
          <a:p>
            <a:pPr algn="ctr"/>
            <a:endParaRPr lang="en-US" dirty="0">
              <a:solidFill>
                <a:schemeClr val="bg2">
                  <a:lumMod val="60000"/>
                  <a:lumOff val="40000"/>
                </a:schemeClr>
              </a:solidFill>
            </a:endParaRPr>
          </a:p>
        </p:txBody>
      </p:sp>
      <p:sp>
        <p:nvSpPr>
          <p:cNvPr id="11" name="TextBox 10"/>
          <p:cNvSpPr txBox="1"/>
          <p:nvPr/>
        </p:nvSpPr>
        <p:spPr>
          <a:xfrm>
            <a:off x="6402392" y="2801709"/>
            <a:ext cx="1300765" cy="861774"/>
          </a:xfrm>
          <a:prstGeom prst="rect">
            <a:avLst/>
          </a:prstGeom>
          <a:noFill/>
        </p:spPr>
        <p:txBody>
          <a:bodyPr wrap="square" rtlCol="0">
            <a:spAutoFit/>
          </a:bodyPr>
          <a:lstStyle/>
          <a:p>
            <a:pPr algn="ctr"/>
            <a:endParaRPr lang="en-US" dirty="0" smtClean="0">
              <a:solidFill>
                <a:schemeClr val="bg2">
                  <a:lumMod val="60000"/>
                  <a:lumOff val="40000"/>
                </a:schemeClr>
              </a:solidFill>
            </a:endParaRPr>
          </a:p>
          <a:p>
            <a:pPr algn="ctr"/>
            <a:r>
              <a:rPr lang="en-US" sz="1400" dirty="0" smtClean="0">
                <a:solidFill>
                  <a:schemeClr val="accent4">
                    <a:lumMod val="75000"/>
                  </a:schemeClr>
                </a:solidFill>
              </a:rPr>
              <a:t>Existing</a:t>
            </a:r>
            <a:r>
              <a:rPr lang="en-US" sz="1400" dirty="0" smtClean="0"/>
              <a:t> </a:t>
            </a:r>
            <a:r>
              <a:rPr lang="en-US" sz="1400" dirty="0" smtClean="0">
                <a:solidFill>
                  <a:schemeClr val="accent4">
                    <a:lumMod val="75000"/>
                  </a:schemeClr>
                </a:solidFill>
              </a:rPr>
              <a:t>APIs</a:t>
            </a:r>
          </a:p>
          <a:p>
            <a:pPr algn="ctr"/>
            <a:endParaRPr lang="en-US" dirty="0">
              <a:solidFill>
                <a:schemeClr val="bg2">
                  <a:lumMod val="60000"/>
                  <a:lumOff val="40000"/>
                </a:schemeClr>
              </a:solidFill>
            </a:endParaRPr>
          </a:p>
        </p:txBody>
      </p:sp>
      <p:sp>
        <p:nvSpPr>
          <p:cNvPr id="12" name="TextBox 11"/>
          <p:cNvSpPr txBox="1"/>
          <p:nvPr/>
        </p:nvSpPr>
        <p:spPr>
          <a:xfrm>
            <a:off x="7703157" y="2595645"/>
            <a:ext cx="1300765" cy="1292662"/>
          </a:xfrm>
          <a:prstGeom prst="rect">
            <a:avLst/>
          </a:prstGeom>
          <a:noFill/>
        </p:spPr>
        <p:txBody>
          <a:bodyPr wrap="square" rtlCol="0">
            <a:spAutoFit/>
          </a:bodyPr>
          <a:lstStyle/>
          <a:p>
            <a:pPr algn="ctr"/>
            <a:endParaRPr lang="en-US" dirty="0" smtClean="0">
              <a:solidFill>
                <a:schemeClr val="bg2">
                  <a:lumMod val="60000"/>
                  <a:lumOff val="40000"/>
                </a:schemeClr>
              </a:solidFill>
            </a:endParaRPr>
          </a:p>
          <a:p>
            <a:pPr algn="ctr"/>
            <a:r>
              <a:rPr lang="en-US" sz="1400" dirty="0" smtClean="0">
                <a:solidFill>
                  <a:schemeClr val="accent4">
                    <a:lumMod val="75000"/>
                  </a:schemeClr>
                </a:solidFill>
              </a:rPr>
              <a:t>Existing Business Values</a:t>
            </a:r>
          </a:p>
          <a:p>
            <a:pPr algn="ctr"/>
            <a:endParaRPr lang="en-US" dirty="0">
              <a:solidFill>
                <a:schemeClr val="accent4">
                  <a:lumMod val="75000"/>
                </a:schemeClr>
              </a:solidFill>
            </a:endParaRPr>
          </a:p>
        </p:txBody>
      </p:sp>
      <p:sp>
        <p:nvSpPr>
          <p:cNvPr id="13" name="TextBox 12"/>
          <p:cNvSpPr txBox="1"/>
          <p:nvPr/>
        </p:nvSpPr>
        <p:spPr>
          <a:xfrm>
            <a:off x="9079053" y="2720278"/>
            <a:ext cx="1379630" cy="1077218"/>
          </a:xfrm>
          <a:prstGeom prst="rect">
            <a:avLst/>
          </a:prstGeom>
          <a:noFill/>
        </p:spPr>
        <p:txBody>
          <a:bodyPr wrap="square" rtlCol="0">
            <a:spAutoFit/>
          </a:bodyPr>
          <a:lstStyle/>
          <a:p>
            <a:pPr algn="ctr"/>
            <a:endParaRPr lang="en-US" dirty="0" smtClean="0">
              <a:solidFill>
                <a:schemeClr val="bg2">
                  <a:lumMod val="60000"/>
                  <a:lumOff val="40000"/>
                </a:schemeClr>
              </a:solidFill>
            </a:endParaRPr>
          </a:p>
          <a:p>
            <a:pPr algn="ctr"/>
            <a:r>
              <a:rPr lang="en-US" sz="1400" dirty="0" smtClean="0">
                <a:solidFill>
                  <a:schemeClr val="accent4">
                    <a:lumMod val="75000"/>
                  </a:schemeClr>
                </a:solidFill>
              </a:rPr>
              <a:t>New Development</a:t>
            </a:r>
          </a:p>
          <a:p>
            <a:pPr algn="ctr"/>
            <a:endParaRPr lang="en-US" dirty="0">
              <a:solidFill>
                <a:schemeClr val="accent4">
                  <a:lumMod val="75000"/>
                </a:schemeClr>
              </a:solidFill>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613" y="3739518"/>
            <a:ext cx="3561143" cy="1106596"/>
          </a:xfrm>
          <a:prstGeom prst="rect">
            <a:avLst/>
          </a:prstGeom>
        </p:spPr>
      </p:pic>
      <p:sp>
        <p:nvSpPr>
          <p:cNvPr id="15" name="TextBox 14"/>
          <p:cNvSpPr txBox="1"/>
          <p:nvPr/>
        </p:nvSpPr>
        <p:spPr>
          <a:xfrm>
            <a:off x="6337997" y="3727876"/>
            <a:ext cx="1300764" cy="584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100" dirty="0" smtClean="0">
                <a:solidFill>
                  <a:schemeClr val="bg2"/>
                </a:solidFill>
              </a:rPr>
              <a:t>Enterprise Integration</a:t>
            </a:r>
          </a:p>
          <a:p>
            <a:pPr algn="ctr"/>
            <a:r>
              <a:rPr lang="en-US" sz="1000" dirty="0" smtClean="0">
                <a:solidFill>
                  <a:schemeClr val="tx1"/>
                </a:solidFill>
              </a:rPr>
              <a:t>JBOSS FUSE</a:t>
            </a:r>
            <a:endParaRPr lang="en-US" sz="1000" dirty="0">
              <a:solidFill>
                <a:schemeClr val="tx1"/>
              </a:solidFill>
            </a:endParaRPr>
          </a:p>
        </p:txBody>
      </p:sp>
      <p:sp>
        <p:nvSpPr>
          <p:cNvPr id="16" name="TextBox 15"/>
          <p:cNvSpPr txBox="1"/>
          <p:nvPr/>
        </p:nvSpPr>
        <p:spPr>
          <a:xfrm>
            <a:off x="7688686" y="3708041"/>
            <a:ext cx="1300764" cy="60016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endParaRPr lang="en-US" sz="600" dirty="0" smtClean="0">
              <a:solidFill>
                <a:schemeClr val="bg2"/>
              </a:solidFill>
            </a:endParaRPr>
          </a:p>
          <a:p>
            <a:pPr algn="ctr"/>
            <a:r>
              <a:rPr lang="en-US" sz="1100" dirty="0" smtClean="0">
                <a:solidFill>
                  <a:schemeClr val="bg2"/>
                </a:solidFill>
              </a:rPr>
              <a:t>Mobile Apps</a:t>
            </a:r>
          </a:p>
          <a:p>
            <a:pPr algn="ctr"/>
            <a:r>
              <a:rPr lang="en-US" sz="1000" dirty="0" smtClean="0">
                <a:solidFill>
                  <a:schemeClr val="tx1"/>
                </a:solidFill>
              </a:rPr>
              <a:t>RED HAT MOBILE</a:t>
            </a:r>
          </a:p>
          <a:p>
            <a:pPr algn="ctr"/>
            <a:endParaRPr lang="en-US" sz="600" dirty="0">
              <a:solidFill>
                <a:schemeClr val="tx1"/>
              </a:solidFill>
            </a:endParaRPr>
          </a:p>
        </p:txBody>
      </p:sp>
      <p:sp>
        <p:nvSpPr>
          <p:cNvPr id="18" name="TextBox 17"/>
          <p:cNvSpPr txBox="1"/>
          <p:nvPr/>
        </p:nvSpPr>
        <p:spPr>
          <a:xfrm>
            <a:off x="9042008" y="3720181"/>
            <a:ext cx="1300764" cy="584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100" dirty="0" smtClean="0">
                <a:solidFill>
                  <a:schemeClr val="bg2"/>
                </a:solidFill>
              </a:rPr>
              <a:t>Business Decisions</a:t>
            </a:r>
          </a:p>
          <a:p>
            <a:pPr algn="ctr"/>
            <a:r>
              <a:rPr lang="en-US" sz="1000" dirty="0" smtClean="0">
                <a:solidFill>
                  <a:schemeClr val="tx1"/>
                </a:solidFill>
              </a:rPr>
              <a:t>JBOSS BRMS</a:t>
            </a:r>
          </a:p>
        </p:txBody>
      </p:sp>
      <p:sp>
        <p:nvSpPr>
          <p:cNvPr id="19" name="TextBox 18"/>
          <p:cNvSpPr txBox="1"/>
          <p:nvPr/>
        </p:nvSpPr>
        <p:spPr>
          <a:xfrm>
            <a:off x="6337997" y="4382928"/>
            <a:ext cx="1300764" cy="584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100" dirty="0" smtClean="0">
                <a:solidFill>
                  <a:schemeClr val="bg2"/>
                </a:solidFill>
              </a:rPr>
              <a:t>Enterprise Messaging</a:t>
            </a:r>
          </a:p>
          <a:p>
            <a:pPr algn="ctr"/>
            <a:r>
              <a:rPr lang="en-US" sz="1000" dirty="0" smtClean="0">
                <a:solidFill>
                  <a:schemeClr val="tx1"/>
                </a:solidFill>
              </a:rPr>
              <a:t>JBOSS A-MQ</a:t>
            </a:r>
          </a:p>
        </p:txBody>
      </p:sp>
      <p:sp>
        <p:nvSpPr>
          <p:cNvPr id="20" name="TextBox 19"/>
          <p:cNvSpPr txBox="1"/>
          <p:nvPr/>
        </p:nvSpPr>
        <p:spPr>
          <a:xfrm>
            <a:off x="9042008" y="4382927"/>
            <a:ext cx="1300764" cy="58477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100" dirty="0" smtClean="0">
                <a:solidFill>
                  <a:schemeClr val="bg2"/>
                </a:solidFill>
              </a:rPr>
              <a:t>Business   Process</a:t>
            </a:r>
          </a:p>
          <a:p>
            <a:pPr algn="ctr"/>
            <a:r>
              <a:rPr lang="en-US" sz="1000" dirty="0" smtClean="0">
                <a:solidFill>
                  <a:schemeClr val="tx1"/>
                </a:solidFill>
              </a:rPr>
              <a:t>JBOSS BPMS</a:t>
            </a:r>
          </a:p>
        </p:txBody>
      </p:sp>
      <p:sp>
        <p:nvSpPr>
          <p:cNvPr id="22" name="TextBox 21"/>
          <p:cNvSpPr txBox="1"/>
          <p:nvPr/>
        </p:nvSpPr>
        <p:spPr>
          <a:xfrm>
            <a:off x="7688686" y="4382927"/>
            <a:ext cx="1300764" cy="60016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endParaRPr lang="en-US" sz="600" dirty="0" smtClean="0">
              <a:solidFill>
                <a:schemeClr val="bg2"/>
              </a:solidFill>
            </a:endParaRPr>
          </a:p>
          <a:p>
            <a:pPr algn="ctr"/>
            <a:r>
              <a:rPr lang="en-US" sz="1100" dirty="0" smtClean="0">
                <a:solidFill>
                  <a:schemeClr val="bg2"/>
                </a:solidFill>
              </a:rPr>
              <a:t>Enterprise Java</a:t>
            </a:r>
          </a:p>
          <a:p>
            <a:pPr algn="ctr"/>
            <a:r>
              <a:rPr lang="en-US" sz="1000" dirty="0" smtClean="0">
                <a:solidFill>
                  <a:schemeClr val="tx1"/>
                </a:solidFill>
              </a:rPr>
              <a:t>JBOSS EAP</a:t>
            </a:r>
          </a:p>
          <a:p>
            <a:pPr algn="ctr"/>
            <a:endParaRPr lang="en-US" sz="600" dirty="0">
              <a:solidFill>
                <a:schemeClr val="tx1"/>
              </a:solidFill>
            </a:endParaRPr>
          </a:p>
        </p:txBody>
      </p:sp>
      <p:sp>
        <p:nvSpPr>
          <p:cNvPr id="24" name="TextBox 23"/>
          <p:cNvSpPr txBox="1"/>
          <p:nvPr/>
        </p:nvSpPr>
        <p:spPr>
          <a:xfrm>
            <a:off x="7688686" y="5057813"/>
            <a:ext cx="1300764" cy="56938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sz="1100" dirty="0" smtClean="0">
                <a:solidFill>
                  <a:schemeClr val="bg2"/>
                </a:solidFill>
              </a:rPr>
              <a:t>Enterprise Data</a:t>
            </a:r>
          </a:p>
          <a:p>
            <a:pPr algn="ctr"/>
            <a:r>
              <a:rPr lang="en-US" sz="1000" dirty="0" smtClean="0">
                <a:solidFill>
                  <a:schemeClr val="tx1"/>
                </a:solidFill>
              </a:rPr>
              <a:t>JBOSS DATA VIRTUALIZATION</a:t>
            </a:r>
            <a:endParaRPr lang="en-US" sz="1000" dirty="0">
              <a:solidFill>
                <a:schemeClr val="tx1"/>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18976" y="5682759"/>
            <a:ext cx="927279" cy="990643"/>
          </a:xfrm>
        </p:spPr>
      </p:pic>
    </p:spTree>
    <p:extLst>
      <p:ext uri="{BB962C8B-B14F-4D97-AF65-F5344CB8AC3E}">
        <p14:creationId xmlns:p14="http://schemas.microsoft.com/office/powerpoint/2010/main" val="23049913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36372" y="2382591"/>
            <a:ext cx="6864440" cy="2585323"/>
          </a:xfrm>
          <a:prstGeom prst="rect">
            <a:avLst/>
          </a:prstGeom>
          <a:noFill/>
        </p:spPr>
        <p:txBody>
          <a:bodyPr wrap="square" rtlCol="0">
            <a:spAutoFit/>
          </a:bodyPr>
          <a:lstStyle/>
          <a:p>
            <a:r>
              <a:rPr lang="en-US" sz="5400" dirty="0" smtClean="0">
                <a:solidFill>
                  <a:schemeClr val="accent4">
                    <a:lumMod val="50000"/>
                  </a:schemeClr>
                </a:solidFill>
              </a:rPr>
              <a:t>THE API </a:t>
            </a:r>
          </a:p>
          <a:p>
            <a:r>
              <a:rPr lang="en-US" sz="5400" dirty="0" smtClean="0">
                <a:solidFill>
                  <a:schemeClr val="accent4">
                    <a:lumMod val="50000"/>
                  </a:schemeClr>
                </a:solidFill>
              </a:rPr>
              <a:t>MANAGEMENT </a:t>
            </a:r>
          </a:p>
          <a:p>
            <a:r>
              <a:rPr lang="en-US" sz="5400" dirty="0" smtClean="0">
                <a:solidFill>
                  <a:schemeClr val="accent4">
                    <a:lumMod val="50000"/>
                  </a:schemeClr>
                </a:solidFill>
              </a:rPr>
              <a:t>ARCHITECTURE</a:t>
            </a:r>
            <a:endParaRPr lang="en-US" sz="5400" dirty="0">
              <a:solidFill>
                <a:schemeClr val="accent4">
                  <a:lumMod val="50000"/>
                </a:schemeClr>
              </a:solidFill>
            </a:endParaRPr>
          </a:p>
        </p:txBody>
      </p:sp>
    </p:spTree>
    <p:extLst>
      <p:ext uri="{BB962C8B-B14F-4D97-AF65-F5344CB8AC3E}">
        <p14:creationId xmlns:p14="http://schemas.microsoft.com/office/powerpoint/2010/main" val="42142076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Flexible Distributed Control</a:t>
            </a:r>
            <a:endParaRPr lang="en-US" dirty="0">
              <a:solidFill>
                <a:schemeClr val="bg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86735" y="1275008"/>
            <a:ext cx="5411623" cy="5582992"/>
          </a:xfrm>
        </p:spPr>
      </p:pic>
      <p:sp>
        <p:nvSpPr>
          <p:cNvPr id="5" name="TextBox 4"/>
          <p:cNvSpPr txBox="1"/>
          <p:nvPr/>
        </p:nvSpPr>
        <p:spPr>
          <a:xfrm>
            <a:off x="3309872" y="2768958"/>
            <a:ext cx="1094704" cy="646331"/>
          </a:xfrm>
          <a:prstGeom prst="rect">
            <a:avLst/>
          </a:prstGeom>
          <a:noFill/>
        </p:spPr>
        <p:txBody>
          <a:bodyPr wrap="square" rtlCol="0">
            <a:spAutoFit/>
          </a:bodyPr>
          <a:lstStyle/>
          <a:p>
            <a:r>
              <a:rPr lang="en-US" sz="1200" dirty="0" smtClean="0">
                <a:solidFill>
                  <a:schemeClr val="bg2">
                    <a:lumMod val="40000"/>
                    <a:lumOff val="60000"/>
                  </a:schemeClr>
                </a:solidFill>
              </a:rPr>
              <a:t>Your Backend Systems</a:t>
            </a:r>
            <a:endParaRPr lang="en-US" sz="1200" dirty="0">
              <a:solidFill>
                <a:schemeClr val="bg2">
                  <a:lumMod val="40000"/>
                  <a:lumOff val="60000"/>
                </a:schemeClr>
              </a:solidFill>
            </a:endParaRPr>
          </a:p>
        </p:txBody>
      </p:sp>
      <p:sp>
        <p:nvSpPr>
          <p:cNvPr id="6" name="TextBox 5"/>
          <p:cNvSpPr txBox="1"/>
          <p:nvPr/>
        </p:nvSpPr>
        <p:spPr>
          <a:xfrm>
            <a:off x="3052292" y="3471689"/>
            <a:ext cx="1094704" cy="646331"/>
          </a:xfrm>
          <a:prstGeom prst="rect">
            <a:avLst/>
          </a:prstGeom>
          <a:noFill/>
        </p:spPr>
        <p:txBody>
          <a:bodyPr wrap="square" rtlCol="0">
            <a:spAutoFit/>
          </a:bodyPr>
          <a:lstStyle/>
          <a:p>
            <a:r>
              <a:rPr lang="en-US" sz="1200" dirty="0" smtClean="0">
                <a:solidFill>
                  <a:schemeClr val="accent3">
                    <a:lumMod val="75000"/>
                  </a:schemeClr>
                </a:solidFill>
              </a:rPr>
              <a:t>Code Plugin</a:t>
            </a:r>
          </a:p>
          <a:p>
            <a:r>
              <a:rPr lang="en-US" sz="1200" dirty="0" smtClean="0">
                <a:solidFill>
                  <a:schemeClr val="accent3">
                    <a:lumMod val="75000"/>
                  </a:schemeClr>
                </a:solidFill>
              </a:rPr>
              <a:t>Gateway</a:t>
            </a:r>
          </a:p>
          <a:p>
            <a:r>
              <a:rPr lang="en-US" sz="1200" dirty="0" smtClean="0">
                <a:solidFill>
                  <a:schemeClr val="accent3">
                    <a:lumMod val="75000"/>
                  </a:schemeClr>
                </a:solidFill>
              </a:rPr>
              <a:t>CDN</a:t>
            </a:r>
            <a:endParaRPr lang="en-US" sz="1200" dirty="0">
              <a:solidFill>
                <a:schemeClr val="accent3">
                  <a:lumMod val="75000"/>
                </a:schemeClr>
              </a:solidFill>
            </a:endParaRPr>
          </a:p>
        </p:txBody>
      </p:sp>
      <p:sp>
        <p:nvSpPr>
          <p:cNvPr id="7" name="TextBox 6"/>
          <p:cNvSpPr txBox="1"/>
          <p:nvPr/>
        </p:nvSpPr>
        <p:spPr>
          <a:xfrm>
            <a:off x="3052292" y="4940310"/>
            <a:ext cx="1094704" cy="646331"/>
          </a:xfrm>
          <a:prstGeom prst="rect">
            <a:avLst/>
          </a:prstGeom>
          <a:noFill/>
        </p:spPr>
        <p:txBody>
          <a:bodyPr wrap="square" rtlCol="0">
            <a:spAutoFit/>
          </a:bodyPr>
          <a:lstStyle/>
          <a:p>
            <a:r>
              <a:rPr lang="en-US" sz="1200" dirty="0" smtClean="0">
                <a:solidFill>
                  <a:schemeClr val="accent1">
                    <a:lumMod val="75000"/>
                  </a:schemeClr>
                </a:solidFill>
              </a:rPr>
              <a:t>Mobile</a:t>
            </a:r>
          </a:p>
          <a:p>
            <a:r>
              <a:rPr lang="en-US" sz="1200" dirty="0" smtClean="0">
                <a:solidFill>
                  <a:schemeClr val="accent1">
                    <a:lumMod val="75000"/>
                  </a:schemeClr>
                </a:solidFill>
              </a:rPr>
              <a:t>IoT Devices</a:t>
            </a:r>
          </a:p>
          <a:p>
            <a:r>
              <a:rPr lang="en-US" sz="1200" dirty="0" smtClean="0">
                <a:solidFill>
                  <a:schemeClr val="accent1">
                    <a:lumMod val="75000"/>
                  </a:schemeClr>
                </a:solidFill>
              </a:rPr>
              <a:t>Apps</a:t>
            </a:r>
            <a:endParaRPr lang="en-US" sz="1200" dirty="0">
              <a:solidFill>
                <a:schemeClr val="accent1">
                  <a:lumMod val="75000"/>
                </a:schemeClr>
              </a:solidFill>
            </a:endParaRPr>
          </a:p>
        </p:txBody>
      </p:sp>
      <p:sp>
        <p:nvSpPr>
          <p:cNvPr id="45" name="Rectangle 44"/>
          <p:cNvSpPr/>
          <p:nvPr/>
        </p:nvSpPr>
        <p:spPr>
          <a:xfrm>
            <a:off x="6683020" y="4934153"/>
            <a:ext cx="2584457" cy="120447"/>
          </a:xfrm>
          <a:prstGeom prst="rect">
            <a:avLst/>
          </a:prstGeom>
          <a:solidFill>
            <a:srgbClr val="F472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Alternate Process 43"/>
          <p:cNvSpPr/>
          <p:nvPr/>
        </p:nvSpPr>
        <p:spPr>
          <a:xfrm flipV="1">
            <a:off x="6684158" y="5044381"/>
            <a:ext cx="2593929" cy="103079"/>
          </a:xfrm>
          <a:prstGeom prst="flowChartAlternateProcess">
            <a:avLst/>
          </a:prstGeom>
          <a:solidFill>
            <a:srgbClr val="D859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36" name="Elbow Connector 35"/>
          <p:cNvCxnSpPr/>
          <p:nvPr/>
        </p:nvCxnSpPr>
        <p:spPr>
          <a:xfrm>
            <a:off x="8240316" y="4195127"/>
            <a:ext cx="1008404" cy="910565"/>
          </a:xfrm>
          <a:prstGeom prst="bentConnector3">
            <a:avLst>
              <a:gd name="adj1" fmla="val 9974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a:off x="8214912" y="4587240"/>
            <a:ext cx="776878" cy="513800"/>
          </a:xfrm>
          <a:prstGeom prst="bentConnector3">
            <a:avLst>
              <a:gd name="adj1" fmla="val 9986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6670666" y="3720533"/>
            <a:ext cx="2607761" cy="120447"/>
          </a:xfrm>
          <a:prstGeom prst="rect">
            <a:avLst/>
          </a:prstGeom>
          <a:solidFill>
            <a:srgbClr val="F472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Alternate Process 51"/>
          <p:cNvSpPr/>
          <p:nvPr/>
        </p:nvSpPr>
        <p:spPr>
          <a:xfrm flipV="1">
            <a:off x="6677581" y="3626653"/>
            <a:ext cx="2593929" cy="103079"/>
          </a:xfrm>
          <a:prstGeom prst="flowChartAlternateProcess">
            <a:avLst/>
          </a:prstGeom>
          <a:solidFill>
            <a:srgbClr val="D859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3" name="TextBox 42"/>
          <p:cNvSpPr txBox="1"/>
          <p:nvPr/>
        </p:nvSpPr>
        <p:spPr>
          <a:xfrm>
            <a:off x="7321718" y="4814398"/>
            <a:ext cx="1000125" cy="276999"/>
          </a:xfrm>
          <a:prstGeom prst="rect">
            <a:avLst/>
          </a:prstGeom>
          <a:noFill/>
        </p:spPr>
        <p:txBody>
          <a:bodyPr wrap="square" rtlCol="0">
            <a:spAutoFit/>
          </a:bodyPr>
          <a:lstStyle/>
          <a:p>
            <a:r>
              <a:rPr lang="en-US" sz="1200" dirty="0" smtClean="0">
                <a:solidFill>
                  <a:schemeClr val="accent3">
                    <a:lumMod val="20000"/>
                    <a:lumOff val="80000"/>
                  </a:schemeClr>
                </a:solidFill>
                <a:latin typeface="Microsoft JhengHei Light" panose="020B0304030504040204" pitchFamily="34" charset="-120"/>
                <a:ea typeface="Microsoft JhengHei Light" panose="020B0304030504040204" pitchFamily="34" charset="-120"/>
                <a:cs typeface="Calibri Light" panose="020F0302020204030204" pitchFamily="34" charset="0"/>
              </a:rPr>
              <a:t>Forums</a:t>
            </a:r>
            <a:endParaRPr lang="en-US" sz="1200" dirty="0">
              <a:solidFill>
                <a:schemeClr val="accent3">
                  <a:lumMod val="20000"/>
                  <a:lumOff val="80000"/>
                </a:schemeClr>
              </a:solidFill>
              <a:latin typeface="Microsoft JhengHei Light" panose="020B0304030504040204" pitchFamily="34" charset="-120"/>
              <a:ea typeface="Microsoft JhengHei Light" panose="020B0304030504040204" pitchFamily="34" charset="-120"/>
              <a:cs typeface="Calibri Light" panose="020F0302020204030204" pitchFamily="34" charset="0"/>
            </a:endParaRPr>
          </a:p>
        </p:txBody>
      </p:sp>
      <p:cxnSp>
        <p:nvCxnSpPr>
          <p:cNvPr id="9" name="Elbow Connector 8"/>
          <p:cNvCxnSpPr/>
          <p:nvPr/>
        </p:nvCxnSpPr>
        <p:spPr>
          <a:xfrm>
            <a:off x="7029389" y="3752864"/>
            <a:ext cx="321972" cy="271650"/>
          </a:xfrm>
          <a:prstGeom prst="bentConnector3">
            <a:avLst>
              <a:gd name="adj1" fmla="val -28"/>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6200000" flipV="1">
            <a:off x="6510848" y="3991880"/>
            <a:ext cx="1123903" cy="484006"/>
          </a:xfrm>
          <a:prstGeom prst="bentConnector3">
            <a:avLst>
              <a:gd name="adj1" fmla="val 50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16200000" flipH="1">
            <a:off x="6633770" y="4057656"/>
            <a:ext cx="985825" cy="376240"/>
          </a:xfrm>
          <a:prstGeom prst="bentConnector3">
            <a:avLst>
              <a:gd name="adj1" fmla="val 99759"/>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rot="5400000" flipH="1" flipV="1">
            <a:off x="8037435" y="3754159"/>
            <a:ext cx="728620" cy="564164"/>
          </a:xfrm>
          <a:prstGeom prst="bentConnector3">
            <a:avLst>
              <a:gd name="adj1" fmla="val -19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Flowchart: Alternate Process 57"/>
          <p:cNvSpPr/>
          <p:nvPr/>
        </p:nvSpPr>
        <p:spPr>
          <a:xfrm flipV="1">
            <a:off x="6938562" y="5127651"/>
            <a:ext cx="568643" cy="315120"/>
          </a:xfrm>
          <a:prstGeom prst="flowChartAlternateProcess">
            <a:avLst/>
          </a:prstGeom>
          <a:solidFill>
            <a:srgbClr val="D859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7275" y="5121955"/>
            <a:ext cx="275837" cy="304139"/>
          </a:xfrm>
          <a:prstGeom prst="rect">
            <a:avLst/>
          </a:prstGeom>
        </p:spPr>
      </p:pic>
      <p:cxnSp>
        <p:nvCxnSpPr>
          <p:cNvPr id="60" name="Straight Connector 59"/>
          <p:cNvCxnSpPr/>
          <p:nvPr/>
        </p:nvCxnSpPr>
        <p:spPr>
          <a:xfrm>
            <a:off x="7003649" y="3626653"/>
            <a:ext cx="406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7019683" y="5118920"/>
            <a:ext cx="406400" cy="31512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6997298" y="5103303"/>
            <a:ext cx="450851" cy="35137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321718" y="3685265"/>
            <a:ext cx="1000125" cy="276999"/>
          </a:xfrm>
          <a:prstGeom prst="rect">
            <a:avLst/>
          </a:prstGeom>
          <a:noFill/>
        </p:spPr>
        <p:txBody>
          <a:bodyPr wrap="square" rtlCol="0">
            <a:spAutoFit/>
          </a:bodyPr>
          <a:lstStyle/>
          <a:p>
            <a:r>
              <a:rPr lang="en-US" sz="1200" dirty="0" smtClean="0">
                <a:solidFill>
                  <a:schemeClr val="accent3">
                    <a:lumMod val="20000"/>
                    <a:lumOff val="80000"/>
                  </a:schemeClr>
                </a:solidFill>
                <a:latin typeface="Microsoft JhengHei Light" panose="020B0304030504040204" pitchFamily="34" charset="-120"/>
                <a:ea typeface="Microsoft JhengHei Light" panose="020B0304030504040204" pitchFamily="34" charset="-120"/>
                <a:cs typeface="Calibri Light" panose="020F0302020204030204" pitchFamily="34" charset="0"/>
              </a:rPr>
              <a:t>Alerts</a:t>
            </a:r>
            <a:endParaRPr lang="en-US" sz="1200" dirty="0">
              <a:solidFill>
                <a:schemeClr val="accent3">
                  <a:lumMod val="20000"/>
                  <a:lumOff val="80000"/>
                </a:schemeClr>
              </a:solidFill>
              <a:latin typeface="Microsoft JhengHei Light" panose="020B0304030504040204" pitchFamily="34" charset="-120"/>
              <a:ea typeface="Microsoft JhengHei Light" panose="020B0304030504040204" pitchFamily="34" charset="-120"/>
              <a:cs typeface="Calibri Light" panose="020F0302020204030204" pitchFamily="34" charset="0"/>
            </a:endParaRPr>
          </a:p>
        </p:txBody>
      </p:sp>
      <p:cxnSp>
        <p:nvCxnSpPr>
          <p:cNvPr id="63" name="Elbow Connector 62"/>
          <p:cNvCxnSpPr/>
          <p:nvPr/>
        </p:nvCxnSpPr>
        <p:spPr>
          <a:xfrm>
            <a:off x="7213783" y="3765797"/>
            <a:ext cx="180988" cy="67777"/>
          </a:xfrm>
          <a:prstGeom prst="bentConnector3">
            <a:avLst>
              <a:gd name="adj1" fmla="val 881"/>
            </a:avLst>
          </a:prstGeom>
          <a:ln>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p:cNvCxnSpPr/>
          <p:nvPr/>
        </p:nvCxnSpPr>
        <p:spPr>
          <a:xfrm rot="10800000" flipV="1">
            <a:off x="7072799" y="4952896"/>
            <a:ext cx="242004" cy="132705"/>
          </a:xfrm>
          <a:prstGeom prst="bentConnector3">
            <a:avLst>
              <a:gd name="adj1" fmla="val 10051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9259831" y="3994382"/>
            <a:ext cx="1662563" cy="738664"/>
          </a:xfrm>
          <a:prstGeom prst="rect">
            <a:avLst/>
          </a:prstGeom>
          <a:noFill/>
        </p:spPr>
        <p:txBody>
          <a:bodyPr wrap="square" rtlCol="0">
            <a:spAutoFit/>
          </a:bodyPr>
          <a:lstStyle/>
          <a:p>
            <a:pPr algn="ctr"/>
            <a:r>
              <a:rPr lang="en-US" sz="1400" dirty="0" smtClean="0">
                <a:solidFill>
                  <a:schemeClr val="accent6">
                    <a:lumMod val="75000"/>
                  </a:schemeClr>
                </a:solidFill>
              </a:rPr>
              <a:t>3Scale API Management</a:t>
            </a:r>
          </a:p>
          <a:p>
            <a:pPr algn="ctr"/>
            <a:r>
              <a:rPr lang="en-US" sz="1400" dirty="0" smtClean="0">
                <a:solidFill>
                  <a:schemeClr val="accent6">
                    <a:lumMod val="75000"/>
                  </a:schemeClr>
                </a:solidFill>
              </a:rPr>
              <a:t> System</a:t>
            </a:r>
            <a:endParaRPr lang="en-US" sz="1400" dirty="0">
              <a:solidFill>
                <a:schemeClr val="accent6">
                  <a:lumMod val="75000"/>
                </a:schemeClr>
              </a:solidFill>
            </a:endParaRPr>
          </a:p>
        </p:txBody>
      </p:sp>
      <p:sp>
        <p:nvSpPr>
          <p:cNvPr id="78" name="Curved Right Arrow 77"/>
          <p:cNvSpPr/>
          <p:nvPr/>
        </p:nvSpPr>
        <p:spPr>
          <a:xfrm flipH="1" flipV="1">
            <a:off x="9594871" y="4855263"/>
            <a:ext cx="304381" cy="496080"/>
          </a:xfrm>
          <a:prstGeom prst="curvedRightArrow">
            <a:avLst/>
          </a:prstGeom>
          <a:solidFill>
            <a:schemeClr val="accent3">
              <a:lumMod val="60000"/>
              <a:lumOff val="40000"/>
            </a:schemeClr>
          </a:solidFill>
          <a:ln>
            <a:solidFill>
              <a:srgbClr val="D859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TextBox 78"/>
          <p:cNvSpPr txBox="1"/>
          <p:nvPr/>
        </p:nvSpPr>
        <p:spPr>
          <a:xfrm>
            <a:off x="9873029" y="4979216"/>
            <a:ext cx="1094704" cy="276999"/>
          </a:xfrm>
          <a:prstGeom prst="rect">
            <a:avLst/>
          </a:prstGeom>
          <a:noFill/>
        </p:spPr>
        <p:txBody>
          <a:bodyPr wrap="square" rtlCol="0">
            <a:spAutoFit/>
          </a:bodyPr>
          <a:lstStyle/>
          <a:p>
            <a:r>
              <a:rPr lang="en-US" sz="1200" dirty="0" smtClean="0">
                <a:solidFill>
                  <a:schemeClr val="accent3">
                    <a:lumMod val="75000"/>
                  </a:schemeClr>
                </a:solidFill>
              </a:rPr>
              <a:t>Signup</a:t>
            </a:r>
            <a:endParaRPr lang="en-US" sz="1200" dirty="0">
              <a:solidFill>
                <a:schemeClr val="accent3">
                  <a:lumMod val="75000"/>
                </a:schemeClr>
              </a:solidFill>
            </a:endParaRPr>
          </a:p>
        </p:txBody>
      </p:sp>
      <p:sp>
        <p:nvSpPr>
          <p:cNvPr id="80" name="Right Brace 79"/>
          <p:cNvSpPr/>
          <p:nvPr/>
        </p:nvSpPr>
        <p:spPr>
          <a:xfrm>
            <a:off x="9303254" y="3720533"/>
            <a:ext cx="140823" cy="1298716"/>
          </a:xfrm>
          <a:prstGeom prst="rightBrac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Rectangle 80"/>
          <p:cNvSpPr/>
          <p:nvPr/>
        </p:nvSpPr>
        <p:spPr>
          <a:xfrm>
            <a:off x="720819" y="2408348"/>
            <a:ext cx="2047740" cy="3451539"/>
          </a:xfrm>
          <a:prstGeom prst="rect">
            <a:avLst/>
          </a:prstGeom>
          <a:noFill/>
          <a:ln w="28575">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823910" y="2561190"/>
            <a:ext cx="2047740" cy="3139321"/>
          </a:xfrm>
          <a:prstGeom prst="rect">
            <a:avLst/>
          </a:prstGeom>
          <a:noFill/>
        </p:spPr>
        <p:txBody>
          <a:bodyPr wrap="square" rtlCol="0">
            <a:spAutoFit/>
          </a:bodyPr>
          <a:lstStyle/>
          <a:p>
            <a:r>
              <a:rPr lang="en-US" dirty="0" smtClean="0">
                <a:solidFill>
                  <a:schemeClr val="accent4">
                    <a:lumMod val="75000"/>
                  </a:schemeClr>
                </a:solidFill>
              </a:rPr>
              <a:t>Modular</a:t>
            </a:r>
          </a:p>
          <a:p>
            <a:endParaRPr lang="en-US" dirty="0" smtClean="0">
              <a:solidFill>
                <a:schemeClr val="accent4">
                  <a:lumMod val="75000"/>
                </a:schemeClr>
              </a:solidFill>
            </a:endParaRPr>
          </a:p>
          <a:p>
            <a:r>
              <a:rPr lang="en-US" dirty="0" smtClean="0">
                <a:solidFill>
                  <a:schemeClr val="accent4">
                    <a:lumMod val="75000"/>
                  </a:schemeClr>
                </a:solidFill>
              </a:rPr>
              <a:t>No single point of failure</a:t>
            </a:r>
          </a:p>
          <a:p>
            <a:endParaRPr lang="en-US" dirty="0" smtClean="0">
              <a:solidFill>
                <a:schemeClr val="accent4">
                  <a:lumMod val="75000"/>
                </a:schemeClr>
              </a:solidFill>
            </a:endParaRPr>
          </a:p>
          <a:p>
            <a:r>
              <a:rPr lang="en-US" dirty="0" smtClean="0">
                <a:solidFill>
                  <a:schemeClr val="accent4">
                    <a:lumMod val="75000"/>
                  </a:schemeClr>
                </a:solidFill>
              </a:rPr>
              <a:t>Cloud access</a:t>
            </a:r>
          </a:p>
          <a:p>
            <a:endParaRPr lang="en-US" dirty="0" smtClean="0">
              <a:solidFill>
                <a:schemeClr val="accent4">
                  <a:lumMod val="75000"/>
                </a:schemeClr>
              </a:solidFill>
            </a:endParaRPr>
          </a:p>
          <a:p>
            <a:r>
              <a:rPr lang="en-US" dirty="0" smtClean="0">
                <a:solidFill>
                  <a:schemeClr val="accent4">
                    <a:lumMod val="75000"/>
                  </a:schemeClr>
                </a:solidFill>
              </a:rPr>
              <a:t>Hybrid Architecture</a:t>
            </a:r>
          </a:p>
          <a:p>
            <a:endParaRPr lang="en-US" dirty="0" smtClean="0">
              <a:solidFill>
                <a:schemeClr val="accent4">
                  <a:lumMod val="75000"/>
                </a:schemeClr>
              </a:solidFill>
            </a:endParaRPr>
          </a:p>
          <a:p>
            <a:r>
              <a:rPr lang="en-US" dirty="0" smtClean="0">
                <a:solidFill>
                  <a:schemeClr val="accent4">
                    <a:lumMod val="75000"/>
                  </a:schemeClr>
                </a:solidFill>
              </a:rPr>
              <a:t>Highly scalable</a:t>
            </a:r>
            <a:endParaRPr lang="en-US" dirty="0">
              <a:solidFill>
                <a:schemeClr val="accent4">
                  <a:lumMod val="75000"/>
                </a:schemeClr>
              </a:solidFill>
            </a:endParaRPr>
          </a:p>
        </p:txBody>
      </p:sp>
      <p:sp>
        <p:nvSpPr>
          <p:cNvPr id="10" name="Curved Left Arrow 9"/>
          <p:cNvSpPr/>
          <p:nvPr/>
        </p:nvSpPr>
        <p:spPr>
          <a:xfrm>
            <a:off x="8214912" y="1853248"/>
            <a:ext cx="388439" cy="1469501"/>
          </a:xfrm>
          <a:prstGeom prst="curvedLeftArrow">
            <a:avLst/>
          </a:prstGeom>
          <a:solidFill>
            <a:srgbClr val="00B0F0"/>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Left Arrow 10"/>
          <p:cNvSpPr/>
          <p:nvPr/>
        </p:nvSpPr>
        <p:spPr>
          <a:xfrm flipV="1">
            <a:off x="8285345" y="5401511"/>
            <a:ext cx="295944" cy="103291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Arrow Connector 13"/>
          <p:cNvCxnSpPr/>
          <p:nvPr/>
        </p:nvCxnSpPr>
        <p:spPr>
          <a:xfrm>
            <a:off x="6420758" y="3756271"/>
            <a:ext cx="314086" cy="0"/>
          </a:xfrm>
          <a:prstGeom prst="straightConnector1">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502533" y="3201174"/>
            <a:ext cx="112652" cy="1200329"/>
          </a:xfrm>
          <a:prstGeom prst="rect">
            <a:avLst/>
          </a:prstGeom>
          <a:noFill/>
        </p:spPr>
        <p:txBody>
          <a:bodyPr wrap="square" rtlCol="0">
            <a:spAutoFit/>
          </a:bodyPr>
          <a:lstStyle/>
          <a:p>
            <a:r>
              <a:rPr lang="en-US" sz="600" dirty="0" smtClean="0"/>
              <a:t>U</a:t>
            </a:r>
          </a:p>
          <a:p>
            <a:r>
              <a:rPr lang="en-US" sz="600" dirty="0" smtClean="0"/>
              <a:t>S</a:t>
            </a:r>
          </a:p>
          <a:p>
            <a:r>
              <a:rPr lang="en-US" sz="600" dirty="0"/>
              <a:t>a</a:t>
            </a:r>
            <a:r>
              <a:rPr lang="en-US" sz="600" dirty="0" smtClean="0"/>
              <a:t>ge</a:t>
            </a:r>
          </a:p>
          <a:p>
            <a:endParaRPr lang="en-US" sz="600" dirty="0" smtClean="0"/>
          </a:p>
          <a:p>
            <a:r>
              <a:rPr lang="en-US" sz="600" dirty="0" smtClean="0"/>
              <a:t>P</a:t>
            </a:r>
          </a:p>
          <a:p>
            <a:r>
              <a:rPr lang="en-US" sz="600" dirty="0"/>
              <a:t>o</a:t>
            </a:r>
            <a:endParaRPr lang="en-US" sz="600" dirty="0" smtClean="0"/>
          </a:p>
          <a:p>
            <a:r>
              <a:rPr lang="en-US" sz="600" dirty="0" smtClean="0"/>
              <a:t>L</a:t>
            </a:r>
          </a:p>
          <a:p>
            <a:r>
              <a:rPr lang="en-US" sz="600" dirty="0" smtClean="0"/>
              <a:t>I</a:t>
            </a:r>
          </a:p>
          <a:p>
            <a:r>
              <a:rPr lang="en-US" sz="600" dirty="0"/>
              <a:t>c</a:t>
            </a:r>
            <a:endParaRPr lang="en-US" sz="600" dirty="0" smtClean="0"/>
          </a:p>
          <a:p>
            <a:r>
              <a:rPr lang="en-US" sz="600" dirty="0"/>
              <a:t>y</a:t>
            </a:r>
            <a:endParaRPr lang="en-US" sz="600" dirty="0" smtClean="0"/>
          </a:p>
        </p:txBody>
      </p:sp>
    </p:spTree>
    <p:extLst>
      <p:ext uri="{BB962C8B-B14F-4D97-AF65-F5344CB8AC3E}">
        <p14:creationId xmlns:p14="http://schemas.microsoft.com/office/powerpoint/2010/main" val="29853406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9854" y="2743199"/>
            <a:ext cx="9710670" cy="2585323"/>
          </a:xfrm>
          <a:prstGeom prst="rect">
            <a:avLst/>
          </a:prstGeom>
          <a:noFill/>
        </p:spPr>
        <p:txBody>
          <a:bodyPr wrap="square" rtlCol="0">
            <a:spAutoFit/>
          </a:bodyPr>
          <a:lstStyle/>
          <a:p>
            <a:r>
              <a:rPr lang="en-US" sz="5400" dirty="0" smtClean="0">
                <a:solidFill>
                  <a:schemeClr val="accent4">
                    <a:lumMod val="50000"/>
                  </a:schemeClr>
                </a:solidFill>
              </a:rPr>
              <a:t>THE API</a:t>
            </a:r>
          </a:p>
          <a:p>
            <a:r>
              <a:rPr lang="en-US" sz="5400" dirty="0" smtClean="0">
                <a:solidFill>
                  <a:schemeClr val="accent4">
                    <a:lumMod val="50000"/>
                  </a:schemeClr>
                </a:solidFill>
              </a:rPr>
              <a:t>MANAGEMENT</a:t>
            </a:r>
          </a:p>
          <a:p>
            <a:r>
              <a:rPr lang="en-US" sz="5400" dirty="0" smtClean="0">
                <a:solidFill>
                  <a:schemeClr val="accent4">
                    <a:lumMod val="50000"/>
                  </a:schemeClr>
                </a:solidFill>
              </a:rPr>
              <a:t>DEPLOYMENT MODEL</a:t>
            </a:r>
            <a:endParaRPr lang="en-US" sz="5400" dirty="0">
              <a:solidFill>
                <a:schemeClr val="accent4">
                  <a:lumMod val="50000"/>
                </a:schemeClr>
              </a:solidFill>
            </a:endParaRPr>
          </a:p>
        </p:txBody>
      </p:sp>
    </p:spTree>
    <p:extLst>
      <p:ext uri="{BB962C8B-B14F-4D97-AF65-F5344CB8AC3E}">
        <p14:creationId xmlns:p14="http://schemas.microsoft.com/office/powerpoint/2010/main" val="10354874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2559</TotalTime>
  <Words>1004</Words>
  <Application>Microsoft Office PowerPoint</Application>
  <PresentationFormat>Widescreen</PresentationFormat>
  <Paragraphs>285</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Microsoft JhengHei Light</vt:lpstr>
      <vt:lpstr>Arial</vt:lpstr>
      <vt:lpstr>Calibri Light</vt:lpstr>
      <vt:lpstr>Century Gothic</vt:lpstr>
      <vt:lpstr>DejaVuSans</vt:lpstr>
      <vt:lpstr>DejaVuSans-Bold</vt:lpstr>
      <vt:lpstr>Wingdings</vt:lpstr>
      <vt:lpstr>Wingdings 3</vt:lpstr>
      <vt:lpstr>Ion</vt:lpstr>
      <vt:lpstr>          3scale </vt:lpstr>
      <vt:lpstr>PowerPoint Presentation</vt:lpstr>
      <vt:lpstr>API and API Management Values</vt:lpstr>
      <vt:lpstr>APIs and the “Iceberg slide”</vt:lpstr>
      <vt:lpstr>Creating and exposing APIs is the tip of the iceberg</vt:lpstr>
      <vt:lpstr>Building an API Strategy with Red Hat 3Scale</vt:lpstr>
      <vt:lpstr>PowerPoint Presentation</vt:lpstr>
      <vt:lpstr>Flexible Distributed Control</vt:lpstr>
      <vt:lpstr>PowerPoint Presentation</vt:lpstr>
      <vt:lpstr>Red Hat 3Scale API Gateway</vt:lpstr>
      <vt:lpstr>PowerPoint Presentation</vt:lpstr>
      <vt:lpstr>The 3Scale API Management Stack</vt:lpstr>
      <vt:lpstr>Security Access Control</vt:lpstr>
      <vt:lpstr>Your AIP Security</vt:lpstr>
      <vt:lpstr>API Contracts &amp; Rate Limits</vt:lpstr>
      <vt:lpstr>Reports &amp;Analytics</vt:lpstr>
      <vt:lpstr>Developer &amp; User Experience - Onboarding</vt:lpstr>
      <vt:lpstr>Developer &amp; User Experience - Documentation</vt:lpstr>
      <vt:lpstr>Packaging, Billing &amp; Payments</vt:lpstr>
      <vt:lpstr>Stronger Together</vt:lpstr>
      <vt:lpstr>PowerPoint Presentation</vt:lpstr>
      <vt:lpstr>API @ RED</vt:lpstr>
      <vt:lpstr>Full Control of APIs</vt:lpstr>
      <vt:lpstr>PowerPoint Presentation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3scale</dc:title>
  <dc:creator>Anuruddha Perera</dc:creator>
  <cp:lastModifiedBy>Anuruddha Perera</cp:lastModifiedBy>
  <cp:revision>250</cp:revision>
  <dcterms:created xsi:type="dcterms:W3CDTF">2018-09-11T15:02:48Z</dcterms:created>
  <dcterms:modified xsi:type="dcterms:W3CDTF">2018-09-15T20:01:50Z</dcterms:modified>
</cp:coreProperties>
</file>